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media/image9.jpeg" ContentType="image/jpeg"/>
  <Override PartName="/ppt/media/image1.jpeg" ContentType="image/jpeg"/>
  <Override PartName="/ppt/media/image2.png" ContentType="image/png"/>
  <Override PartName="/ppt/media/image4.jpeg" ContentType="image/jpeg"/>
  <Override PartName="/ppt/media/image3.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7.jpeg" ContentType="image/jpeg"/>
  <Override PartName="/ppt/media/image18.png" ContentType="image/png"/>
  <Override PartName="/ppt/media/image19.jpeg" ContentType="image/jpeg"/>
  <Override PartName="/ppt/media/image20.jpeg" ContentType="image/jpeg"/>
  <Override PartName="/ppt/media/image2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27" name="PlaceHolder 2"/>
          <p:cNvSpPr>
            <a:spLocks noGrp="1"/>
          </p:cNvSpPr>
          <p:nvPr>
            <p:ph type="body"/>
          </p:nvPr>
        </p:nvSpPr>
        <p:spPr>
          <a:xfrm>
            <a:off x="457200" y="160020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28" name="PlaceHolder 3"/>
          <p:cNvSpPr>
            <a:spLocks noGrp="1"/>
          </p:cNvSpPr>
          <p:nvPr>
            <p:ph type="body"/>
          </p:nvPr>
        </p:nvSpPr>
        <p:spPr>
          <a:xfrm>
            <a:off x="457200" y="396432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30"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1"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2" name="PlaceHolder 4"/>
          <p:cNvSpPr>
            <a:spLocks noGrp="1"/>
          </p:cNvSpPr>
          <p:nvPr>
            <p:ph type="body"/>
          </p:nvPr>
        </p:nvSpPr>
        <p:spPr>
          <a:xfrm>
            <a:off x="45720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3" name="PlaceHolder 5"/>
          <p:cNvSpPr>
            <a:spLocks noGrp="1"/>
          </p:cNvSpPr>
          <p:nvPr>
            <p:ph type="body"/>
          </p:nvPr>
        </p:nvSpPr>
        <p:spPr>
          <a:xfrm>
            <a:off x="467424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35" name="PlaceHolder 2"/>
          <p:cNvSpPr>
            <a:spLocks noGrp="1"/>
          </p:cNvSpPr>
          <p:nvPr>
            <p:ph type="body"/>
          </p:nvPr>
        </p:nvSpPr>
        <p:spPr>
          <a:xfrm>
            <a:off x="45720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6" name="PlaceHolder 3"/>
          <p:cNvSpPr>
            <a:spLocks noGrp="1"/>
          </p:cNvSpPr>
          <p:nvPr>
            <p:ph type="body"/>
          </p:nvPr>
        </p:nvSpPr>
        <p:spPr>
          <a:xfrm>
            <a:off x="323964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7" name="PlaceHolder 4"/>
          <p:cNvSpPr>
            <a:spLocks noGrp="1"/>
          </p:cNvSpPr>
          <p:nvPr>
            <p:ph type="body"/>
          </p:nvPr>
        </p:nvSpPr>
        <p:spPr>
          <a:xfrm>
            <a:off x="602208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8" name="PlaceHolder 5"/>
          <p:cNvSpPr>
            <a:spLocks noGrp="1"/>
          </p:cNvSpPr>
          <p:nvPr>
            <p:ph type="body"/>
          </p:nvPr>
        </p:nvSpPr>
        <p:spPr>
          <a:xfrm>
            <a:off x="45720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39" name="PlaceHolder 6"/>
          <p:cNvSpPr>
            <a:spLocks noGrp="1"/>
          </p:cNvSpPr>
          <p:nvPr>
            <p:ph type="body"/>
          </p:nvPr>
        </p:nvSpPr>
        <p:spPr>
          <a:xfrm>
            <a:off x="323964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40" name="PlaceHolder 7"/>
          <p:cNvSpPr>
            <a:spLocks noGrp="1"/>
          </p:cNvSpPr>
          <p:nvPr>
            <p:ph type="body"/>
          </p:nvPr>
        </p:nvSpPr>
        <p:spPr>
          <a:xfrm>
            <a:off x="602208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49" name="PlaceHolder 2"/>
          <p:cNvSpPr>
            <a:spLocks noGrp="1"/>
          </p:cNvSpPr>
          <p:nvPr>
            <p:ph type="body"/>
          </p:nvPr>
        </p:nvSpPr>
        <p:spPr>
          <a:xfrm>
            <a:off x="457200" y="1600200"/>
            <a:ext cx="8229240" cy="4525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51" name="PlaceHolder 2"/>
          <p:cNvSpPr>
            <a:spLocks noGrp="1"/>
          </p:cNvSpPr>
          <p:nvPr>
            <p:ph type="body"/>
          </p:nvPr>
        </p:nvSpPr>
        <p:spPr>
          <a:xfrm>
            <a:off x="45720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52" name="PlaceHolder 3"/>
          <p:cNvSpPr>
            <a:spLocks noGrp="1"/>
          </p:cNvSpPr>
          <p:nvPr>
            <p:ph type="body"/>
          </p:nvPr>
        </p:nvSpPr>
        <p:spPr>
          <a:xfrm>
            <a:off x="467424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56"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57" name="PlaceHolder 3"/>
          <p:cNvSpPr>
            <a:spLocks noGrp="1"/>
          </p:cNvSpPr>
          <p:nvPr>
            <p:ph type="body"/>
          </p:nvPr>
        </p:nvSpPr>
        <p:spPr>
          <a:xfrm>
            <a:off x="467424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58" name="PlaceHolder 4"/>
          <p:cNvSpPr>
            <a:spLocks noGrp="1"/>
          </p:cNvSpPr>
          <p:nvPr>
            <p:ph type="body"/>
          </p:nvPr>
        </p:nvSpPr>
        <p:spPr>
          <a:xfrm>
            <a:off x="45720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6" name="PlaceHolder 2"/>
          <p:cNvSpPr>
            <a:spLocks noGrp="1"/>
          </p:cNvSpPr>
          <p:nvPr>
            <p:ph type="subTitle"/>
          </p:nvPr>
        </p:nvSpPr>
        <p:spPr>
          <a:xfrm>
            <a:off x="457200" y="1600200"/>
            <a:ext cx="8229240" cy="45255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60" name="PlaceHolder 2"/>
          <p:cNvSpPr>
            <a:spLocks noGrp="1"/>
          </p:cNvSpPr>
          <p:nvPr>
            <p:ph type="body"/>
          </p:nvPr>
        </p:nvSpPr>
        <p:spPr>
          <a:xfrm>
            <a:off x="45720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61"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62" name="PlaceHolder 4"/>
          <p:cNvSpPr>
            <a:spLocks noGrp="1"/>
          </p:cNvSpPr>
          <p:nvPr>
            <p:ph type="body"/>
          </p:nvPr>
        </p:nvSpPr>
        <p:spPr>
          <a:xfrm>
            <a:off x="467424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64"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65"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66" name="PlaceHolder 4"/>
          <p:cNvSpPr>
            <a:spLocks noGrp="1"/>
          </p:cNvSpPr>
          <p:nvPr>
            <p:ph type="body"/>
          </p:nvPr>
        </p:nvSpPr>
        <p:spPr>
          <a:xfrm>
            <a:off x="457200" y="396432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68" name="PlaceHolder 2"/>
          <p:cNvSpPr>
            <a:spLocks noGrp="1"/>
          </p:cNvSpPr>
          <p:nvPr>
            <p:ph type="body"/>
          </p:nvPr>
        </p:nvSpPr>
        <p:spPr>
          <a:xfrm>
            <a:off x="457200" y="160020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69" name="PlaceHolder 3"/>
          <p:cNvSpPr>
            <a:spLocks noGrp="1"/>
          </p:cNvSpPr>
          <p:nvPr>
            <p:ph type="body"/>
          </p:nvPr>
        </p:nvSpPr>
        <p:spPr>
          <a:xfrm>
            <a:off x="457200" y="396432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71"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2"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3" name="PlaceHolder 4"/>
          <p:cNvSpPr>
            <a:spLocks noGrp="1"/>
          </p:cNvSpPr>
          <p:nvPr>
            <p:ph type="body"/>
          </p:nvPr>
        </p:nvSpPr>
        <p:spPr>
          <a:xfrm>
            <a:off x="45720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4" name="PlaceHolder 5"/>
          <p:cNvSpPr>
            <a:spLocks noGrp="1"/>
          </p:cNvSpPr>
          <p:nvPr>
            <p:ph type="body"/>
          </p:nvPr>
        </p:nvSpPr>
        <p:spPr>
          <a:xfrm>
            <a:off x="467424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76" name="PlaceHolder 2"/>
          <p:cNvSpPr>
            <a:spLocks noGrp="1"/>
          </p:cNvSpPr>
          <p:nvPr>
            <p:ph type="body"/>
          </p:nvPr>
        </p:nvSpPr>
        <p:spPr>
          <a:xfrm>
            <a:off x="45720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7" name="PlaceHolder 3"/>
          <p:cNvSpPr>
            <a:spLocks noGrp="1"/>
          </p:cNvSpPr>
          <p:nvPr>
            <p:ph type="body"/>
          </p:nvPr>
        </p:nvSpPr>
        <p:spPr>
          <a:xfrm>
            <a:off x="323964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8" name="PlaceHolder 4"/>
          <p:cNvSpPr>
            <a:spLocks noGrp="1"/>
          </p:cNvSpPr>
          <p:nvPr>
            <p:ph type="body"/>
          </p:nvPr>
        </p:nvSpPr>
        <p:spPr>
          <a:xfrm>
            <a:off x="6022080" y="160020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79" name="PlaceHolder 5"/>
          <p:cNvSpPr>
            <a:spLocks noGrp="1"/>
          </p:cNvSpPr>
          <p:nvPr>
            <p:ph type="body"/>
          </p:nvPr>
        </p:nvSpPr>
        <p:spPr>
          <a:xfrm>
            <a:off x="45720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80" name="PlaceHolder 6"/>
          <p:cNvSpPr>
            <a:spLocks noGrp="1"/>
          </p:cNvSpPr>
          <p:nvPr>
            <p:ph type="body"/>
          </p:nvPr>
        </p:nvSpPr>
        <p:spPr>
          <a:xfrm>
            <a:off x="323964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81" name="PlaceHolder 7"/>
          <p:cNvSpPr>
            <a:spLocks noGrp="1"/>
          </p:cNvSpPr>
          <p:nvPr>
            <p:ph type="body"/>
          </p:nvPr>
        </p:nvSpPr>
        <p:spPr>
          <a:xfrm>
            <a:off x="6022080" y="3964320"/>
            <a:ext cx="26496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8" name="PlaceHolder 2"/>
          <p:cNvSpPr>
            <a:spLocks noGrp="1"/>
          </p:cNvSpPr>
          <p:nvPr>
            <p:ph type="body"/>
          </p:nvPr>
        </p:nvSpPr>
        <p:spPr>
          <a:xfrm>
            <a:off x="457200" y="1600200"/>
            <a:ext cx="8229240" cy="4525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10" name="PlaceHolder 2"/>
          <p:cNvSpPr>
            <a:spLocks noGrp="1"/>
          </p:cNvSpPr>
          <p:nvPr>
            <p:ph type="body"/>
          </p:nvPr>
        </p:nvSpPr>
        <p:spPr>
          <a:xfrm>
            <a:off x="45720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11" name="PlaceHolder 3"/>
          <p:cNvSpPr>
            <a:spLocks noGrp="1"/>
          </p:cNvSpPr>
          <p:nvPr>
            <p:ph type="body"/>
          </p:nvPr>
        </p:nvSpPr>
        <p:spPr>
          <a:xfrm>
            <a:off x="467424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15"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16" name="PlaceHolder 3"/>
          <p:cNvSpPr>
            <a:spLocks noGrp="1"/>
          </p:cNvSpPr>
          <p:nvPr>
            <p:ph type="body"/>
          </p:nvPr>
        </p:nvSpPr>
        <p:spPr>
          <a:xfrm>
            <a:off x="467424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17" name="PlaceHolder 4"/>
          <p:cNvSpPr>
            <a:spLocks noGrp="1"/>
          </p:cNvSpPr>
          <p:nvPr>
            <p:ph type="body"/>
          </p:nvPr>
        </p:nvSpPr>
        <p:spPr>
          <a:xfrm>
            <a:off x="45720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19" name="PlaceHolder 2"/>
          <p:cNvSpPr>
            <a:spLocks noGrp="1"/>
          </p:cNvSpPr>
          <p:nvPr>
            <p:ph type="body"/>
          </p:nvPr>
        </p:nvSpPr>
        <p:spPr>
          <a:xfrm>
            <a:off x="457200" y="1600200"/>
            <a:ext cx="4015800" cy="4525560"/>
          </a:xfrm>
          <a:prstGeom prst="rect">
            <a:avLst/>
          </a:prstGeom>
        </p:spPr>
        <p:txBody>
          <a:bodyPr lIns="0" rIns="0" tIns="0" bIns="0">
            <a:normAutofit/>
          </a:bodyPr>
          <a:p>
            <a:endParaRPr b="0" lang="it-IT" sz="3200" spc="-1" strike="noStrike">
              <a:solidFill>
                <a:srgbClr val="000000"/>
              </a:solidFill>
              <a:latin typeface="Calibri"/>
            </a:endParaRPr>
          </a:p>
        </p:txBody>
      </p:sp>
      <p:sp>
        <p:nvSpPr>
          <p:cNvPr id="20"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21" name="PlaceHolder 4"/>
          <p:cNvSpPr>
            <a:spLocks noGrp="1"/>
          </p:cNvSpPr>
          <p:nvPr>
            <p:ph type="body"/>
          </p:nvPr>
        </p:nvSpPr>
        <p:spPr>
          <a:xfrm>
            <a:off x="4674240" y="396432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it-IT" sz="1800" spc="-1" strike="noStrike">
              <a:solidFill>
                <a:srgbClr val="000000"/>
              </a:solidFill>
              <a:latin typeface="Calibri"/>
            </a:endParaRPr>
          </a:p>
        </p:txBody>
      </p:sp>
      <p:sp>
        <p:nvSpPr>
          <p:cNvPr id="23" name="PlaceHolder 2"/>
          <p:cNvSpPr>
            <a:spLocks noGrp="1"/>
          </p:cNvSpPr>
          <p:nvPr>
            <p:ph type="body"/>
          </p:nvPr>
        </p:nvSpPr>
        <p:spPr>
          <a:xfrm>
            <a:off x="45720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24" name="PlaceHolder 3"/>
          <p:cNvSpPr>
            <a:spLocks noGrp="1"/>
          </p:cNvSpPr>
          <p:nvPr>
            <p:ph type="body"/>
          </p:nvPr>
        </p:nvSpPr>
        <p:spPr>
          <a:xfrm>
            <a:off x="4674240" y="1600200"/>
            <a:ext cx="4015800" cy="2158560"/>
          </a:xfrm>
          <a:prstGeom prst="rect">
            <a:avLst/>
          </a:prstGeom>
        </p:spPr>
        <p:txBody>
          <a:bodyPr lIns="0" rIns="0" tIns="0" bIns="0">
            <a:normAutofit/>
          </a:bodyPr>
          <a:p>
            <a:endParaRPr b="0" lang="it-IT" sz="3200" spc="-1" strike="noStrike">
              <a:solidFill>
                <a:srgbClr val="000000"/>
              </a:solidFill>
              <a:latin typeface="Calibri"/>
            </a:endParaRPr>
          </a:p>
        </p:txBody>
      </p:sp>
      <p:sp>
        <p:nvSpPr>
          <p:cNvPr id="25" name="PlaceHolder 4"/>
          <p:cNvSpPr>
            <a:spLocks noGrp="1"/>
          </p:cNvSpPr>
          <p:nvPr>
            <p:ph type="body"/>
          </p:nvPr>
        </p:nvSpPr>
        <p:spPr>
          <a:xfrm>
            <a:off x="457200" y="3964320"/>
            <a:ext cx="8229240" cy="2158560"/>
          </a:xfrm>
          <a:prstGeom prst="rect">
            <a:avLst/>
          </a:prstGeom>
        </p:spPr>
        <p:txBody>
          <a:bodyPr lIns="0" rIns="0" tIns="0" bIns="0">
            <a:normAutofit/>
          </a:bodyPr>
          <a:p>
            <a:endParaRPr b="0" lang="it-IT"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noAutofit/>
          </a:bodyPr>
          <a:p>
            <a:pPr algn="ctr">
              <a:lnSpc>
                <a:spcPct val="100000"/>
              </a:lnSpc>
            </a:pPr>
            <a:r>
              <a:rPr b="0" lang="it-IT" sz="4400" spc="-1" strike="noStrike">
                <a:solidFill>
                  <a:srgbClr val="000000"/>
                </a:solidFill>
                <a:latin typeface="Calibri"/>
              </a:rPr>
              <a:t>Fare clic per modificare lo stile del titolo</a:t>
            </a:r>
            <a:endParaRPr b="0" lang="it-IT" sz="4400" spc="-1" strike="noStrike">
              <a:solidFill>
                <a:srgbClr val="000000"/>
              </a:solid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noAutofit/>
          </a:bodyPr>
          <a:p>
            <a:pPr>
              <a:lnSpc>
                <a:spcPct val="100000"/>
              </a:lnSpc>
            </a:pPr>
            <a:fld id="{C4AF2669-50A5-4DAF-A0B7-8EE0837C258A}" type="datetime">
              <a:rPr b="0" lang="it-IT" sz="1200" spc="-1" strike="noStrike">
                <a:solidFill>
                  <a:srgbClr val="8b8b8b"/>
                </a:solidFill>
                <a:latin typeface="Calibri"/>
              </a:rPr>
              <a:t>09/06/19</a:t>
            </a:fld>
            <a:endParaRPr b="0" lang="it-IT" sz="1200" spc="-1" strike="noStrike">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noAutofit/>
          </a:bodyPr>
          <a:p>
            <a:endParaRPr b="0" lang="it-IT" sz="2400" spc="-1" strike="noStrike">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D0901C1F-F430-49A2-B192-6074AF1AFD1F}" type="slidenum">
              <a:rPr b="0" lang="it-IT" sz="1200" spc="-1" strike="noStrike">
                <a:solidFill>
                  <a:srgbClr val="8b8b8b"/>
                </a:solidFill>
                <a:latin typeface="Calibri"/>
              </a:rPr>
              <a:t>&lt;numero&gt;</a:t>
            </a:fld>
            <a:endParaRPr b="0" lang="it-IT"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solidFill>
                  <a:srgbClr val="000000"/>
                </a:solidFill>
                <a:latin typeface="Calibri"/>
              </a:rPr>
              <a:t>Fai clic per modificare il formato del testo della struttura</a:t>
            </a:r>
            <a:endParaRPr b="0" lang="it-IT"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it-IT" sz="2400" spc="-1" strike="noStrike">
                <a:solidFill>
                  <a:srgbClr val="000000"/>
                </a:solidFill>
                <a:latin typeface="Calibri"/>
              </a:rPr>
              <a:t>Secondo livello struttura</a:t>
            </a:r>
            <a:endParaRPr b="0" lang="it-IT"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it-IT" sz="2000" spc="-1" strike="noStrike">
                <a:solidFill>
                  <a:srgbClr val="000000"/>
                </a:solidFill>
                <a:latin typeface="Calibri"/>
              </a:rPr>
              <a:t>Terzo livello struttura</a:t>
            </a:r>
            <a:endParaRPr b="0" lang="it-IT"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it-IT" sz="2000" spc="-1" strike="noStrike">
                <a:solidFill>
                  <a:srgbClr val="000000"/>
                </a:solidFill>
                <a:latin typeface="Calibri"/>
              </a:rPr>
              <a:t>Quarto livello struttura</a:t>
            </a:r>
            <a:endParaRPr b="0" lang="it-IT"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it-IT" sz="2000" spc="-1" strike="noStrike">
                <a:solidFill>
                  <a:srgbClr val="000000"/>
                </a:solidFill>
                <a:latin typeface="Calibri"/>
              </a:rPr>
              <a:t>Quinto livello struttura</a:t>
            </a:r>
            <a:endParaRPr b="0" lang="it-IT"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it-IT" sz="2000" spc="-1" strike="noStrike">
                <a:solidFill>
                  <a:srgbClr val="000000"/>
                </a:solidFill>
                <a:latin typeface="Calibri"/>
              </a:rPr>
              <a:t>Sesto livello struttura</a:t>
            </a:r>
            <a:endParaRPr b="0" lang="it-IT"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it-IT" sz="2000" spc="-1" strike="noStrike">
                <a:solidFill>
                  <a:srgbClr val="000000"/>
                </a:solidFill>
                <a:latin typeface="Calibri"/>
              </a:rPr>
              <a:t>Settimo livello struttura</a:t>
            </a:r>
            <a:endParaRPr b="0" lang="it-IT"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p>
            <a:pPr algn="ctr">
              <a:lnSpc>
                <a:spcPct val="100000"/>
              </a:lnSpc>
            </a:pPr>
            <a:r>
              <a:rPr b="0" lang="it-IT" sz="4400" spc="-1" strike="noStrike">
                <a:solidFill>
                  <a:srgbClr val="000000"/>
                </a:solidFill>
                <a:latin typeface="Calibri"/>
              </a:rPr>
              <a:t>Fare clic per modificare lo stile del titolo</a:t>
            </a:r>
            <a:endParaRPr b="0" lang="it-IT" sz="4400" spc="-1" strike="noStrike">
              <a:solidFill>
                <a:srgbClr val="000000"/>
              </a:solidFill>
              <a:latin typeface="Calibri"/>
            </a:endParaRPr>
          </a:p>
        </p:txBody>
      </p:sp>
      <p:sp>
        <p:nvSpPr>
          <p:cNvPr id="42" name="PlaceHolder 2"/>
          <p:cNvSpPr>
            <a:spLocks noGrp="1"/>
          </p:cNvSpPr>
          <p:nvPr>
            <p:ph type="body"/>
          </p:nvPr>
        </p:nvSpPr>
        <p:spPr>
          <a:xfrm>
            <a:off x="457200" y="1600200"/>
            <a:ext cx="8229240" cy="4525560"/>
          </a:xfrm>
          <a:prstGeom prst="rect">
            <a:avLst/>
          </a:prstGeom>
        </p:spPr>
        <p:txBody>
          <a:bodyPr>
            <a:noAutofit/>
          </a:bodyPr>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Fare clic per modificare stili del testo dello schema</a:t>
            </a:r>
            <a:endParaRPr b="0" lang="it-IT"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it-IT" sz="2800" spc="-1" strike="noStrike">
                <a:solidFill>
                  <a:srgbClr val="000000"/>
                </a:solidFill>
                <a:latin typeface="Calibri"/>
              </a:rPr>
              <a:t>Secondo livello</a:t>
            </a:r>
            <a:endParaRPr b="0" lang="it-IT"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it-IT" sz="2400" spc="-1" strike="noStrike">
                <a:solidFill>
                  <a:srgbClr val="000000"/>
                </a:solidFill>
                <a:latin typeface="Calibri"/>
              </a:rPr>
              <a:t>Terzo livello</a:t>
            </a:r>
            <a:endParaRPr b="0" lang="it-IT"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it-IT" sz="2000" spc="-1" strike="noStrike">
                <a:solidFill>
                  <a:srgbClr val="000000"/>
                </a:solidFill>
                <a:latin typeface="Calibri"/>
              </a:rPr>
              <a:t>Quarto livello</a:t>
            </a:r>
            <a:endParaRPr b="0" lang="it-IT"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it-IT" sz="2000" spc="-1" strike="noStrike">
                <a:solidFill>
                  <a:srgbClr val="000000"/>
                </a:solidFill>
                <a:latin typeface="Calibri"/>
              </a:rPr>
              <a:t>Quinto livello</a:t>
            </a:r>
            <a:endParaRPr b="0" lang="it-IT" sz="2000" spc="-1" strike="noStrike">
              <a:solidFill>
                <a:srgbClr val="000000"/>
              </a:solidFill>
              <a:latin typeface="Calibri"/>
            </a:endParaRPr>
          </a:p>
        </p:txBody>
      </p:sp>
      <p:sp>
        <p:nvSpPr>
          <p:cNvPr id="43" name="PlaceHolder 3"/>
          <p:cNvSpPr>
            <a:spLocks noGrp="1"/>
          </p:cNvSpPr>
          <p:nvPr>
            <p:ph type="dt"/>
          </p:nvPr>
        </p:nvSpPr>
        <p:spPr>
          <a:xfrm>
            <a:off x="457200" y="6356520"/>
            <a:ext cx="2133360" cy="364680"/>
          </a:xfrm>
          <a:prstGeom prst="rect">
            <a:avLst/>
          </a:prstGeom>
        </p:spPr>
        <p:txBody>
          <a:bodyPr anchor="ctr">
            <a:noAutofit/>
          </a:bodyPr>
          <a:p>
            <a:pPr>
              <a:lnSpc>
                <a:spcPct val="100000"/>
              </a:lnSpc>
            </a:pPr>
            <a:fld id="{9B8D2A6B-1325-422C-8E10-38566FCCA200}" type="datetime">
              <a:rPr b="0" lang="it-IT" sz="1200" spc="-1" strike="noStrike">
                <a:solidFill>
                  <a:srgbClr val="8b8b8b"/>
                </a:solidFill>
                <a:latin typeface="Calibri"/>
              </a:rPr>
              <a:t>09/06/19</a:t>
            </a:fld>
            <a:endParaRPr b="0" lang="it-IT" sz="1200" spc="-1" strike="noStrike">
              <a:latin typeface="Times New Roman"/>
            </a:endParaRPr>
          </a:p>
        </p:txBody>
      </p:sp>
      <p:sp>
        <p:nvSpPr>
          <p:cNvPr id="44" name="PlaceHolder 4"/>
          <p:cNvSpPr>
            <a:spLocks noGrp="1"/>
          </p:cNvSpPr>
          <p:nvPr>
            <p:ph type="ftr"/>
          </p:nvPr>
        </p:nvSpPr>
        <p:spPr>
          <a:xfrm>
            <a:off x="3124080" y="6356520"/>
            <a:ext cx="2895120" cy="364680"/>
          </a:xfrm>
          <a:prstGeom prst="rect">
            <a:avLst/>
          </a:prstGeom>
        </p:spPr>
        <p:txBody>
          <a:bodyPr anchor="ctr">
            <a:noAutofit/>
          </a:bodyPr>
          <a:p>
            <a:endParaRPr b="0" lang="it-IT" sz="2400" spc="-1" strike="noStrike">
              <a:latin typeface="Times New Roman"/>
            </a:endParaRPr>
          </a:p>
        </p:txBody>
      </p:sp>
      <p:sp>
        <p:nvSpPr>
          <p:cNvPr id="45"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04A1243B-B2CB-45A9-A197-72A7DF9BCCB3}" type="slidenum">
              <a:rPr b="0" lang="it-IT" sz="1200" spc="-1" strike="noStrike">
                <a:solidFill>
                  <a:srgbClr val="8b8b8b"/>
                </a:solidFill>
                <a:latin typeface="Calibri"/>
              </a:rPr>
              <a:t>&lt;numero&gt;</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image" Target="../media/image15.jpeg"/><Relationship Id="rId3"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image" Target="../media/image17.jpeg"/><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image" Target="../media/image19.jpeg"/><Relationship Id="rId3" Type="http://schemas.openxmlformats.org/officeDocument/2006/relationships/image" Target="../media/image20.jpeg"/><Relationship Id="rId4"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 Id="rId3"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image" Target="../media/image7.jpe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Immagine 3" descr=""/>
          <p:cNvPicPr/>
          <p:nvPr/>
        </p:nvPicPr>
        <p:blipFill>
          <a:blip r:embed="rId1"/>
          <a:stretch/>
        </p:blipFill>
        <p:spPr>
          <a:xfrm>
            <a:off x="5724000" y="332640"/>
            <a:ext cx="2880000" cy="1723680"/>
          </a:xfrm>
          <a:prstGeom prst="rect">
            <a:avLst/>
          </a:prstGeom>
          <a:ln>
            <a:noFill/>
          </a:ln>
        </p:spPr>
      </p:pic>
      <p:pic>
        <p:nvPicPr>
          <p:cNvPr id="83" name="Immagine 4" descr=""/>
          <p:cNvPicPr/>
          <p:nvPr/>
        </p:nvPicPr>
        <p:blipFill>
          <a:blip r:embed="rId2"/>
          <a:stretch/>
        </p:blipFill>
        <p:spPr>
          <a:xfrm>
            <a:off x="830160" y="351360"/>
            <a:ext cx="2007000" cy="1740600"/>
          </a:xfrm>
          <a:prstGeom prst="rect">
            <a:avLst/>
          </a:prstGeom>
          <a:ln>
            <a:noFill/>
          </a:ln>
        </p:spPr>
      </p:pic>
      <p:sp>
        <p:nvSpPr>
          <p:cNvPr id="84" name="CustomShape 1"/>
          <p:cNvSpPr/>
          <p:nvPr/>
        </p:nvSpPr>
        <p:spPr>
          <a:xfrm>
            <a:off x="1688400" y="2292840"/>
            <a:ext cx="6120360" cy="577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3200" spc="-1" strike="noStrike">
                <a:solidFill>
                  <a:srgbClr val="000000"/>
                </a:solidFill>
                <a:latin typeface="Calibri"/>
              </a:rPr>
              <a:t>ATTIVITA’ KA 101- STAFF MOBILITY</a:t>
            </a:r>
            <a:endParaRPr b="0" lang="it-IT" sz="3200" spc="-1" strike="noStrike">
              <a:latin typeface="Arial"/>
            </a:endParaRPr>
          </a:p>
        </p:txBody>
      </p:sp>
      <p:sp>
        <p:nvSpPr>
          <p:cNvPr id="85" name="CustomShape 2"/>
          <p:cNvSpPr/>
          <p:nvPr/>
        </p:nvSpPr>
        <p:spPr>
          <a:xfrm>
            <a:off x="2837520" y="3312720"/>
            <a:ext cx="382212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it-IT" sz="1800" spc="-1" strike="noStrike">
                <a:solidFill>
                  <a:srgbClr val="000000"/>
                </a:solidFill>
                <a:latin typeface="Calibri"/>
              </a:rPr>
              <a:t>Accordo n. 2017-1-IT02-KA101-035730</a:t>
            </a:r>
            <a:endParaRPr b="0" lang="it-IT" sz="1800" spc="-1" strike="noStrike">
              <a:latin typeface="Arial"/>
            </a:endParaRPr>
          </a:p>
          <a:p>
            <a:pPr algn="ctr">
              <a:lnSpc>
                <a:spcPct val="100000"/>
              </a:lnSpc>
            </a:pPr>
            <a:r>
              <a:rPr b="0" lang="it-IT" sz="1800" spc="-1" strike="noStrike">
                <a:solidFill>
                  <a:srgbClr val="000000"/>
                </a:solidFill>
                <a:latin typeface="Calibri"/>
              </a:rPr>
              <a:t>PIC N. 933155909</a:t>
            </a:r>
            <a:endParaRPr b="0" lang="it-IT" sz="1800" spc="-1" strike="noStrike">
              <a:latin typeface="Arial"/>
            </a:endParaRPr>
          </a:p>
        </p:txBody>
      </p:sp>
      <p:sp>
        <p:nvSpPr>
          <p:cNvPr id="86" name="CustomShape 3"/>
          <p:cNvSpPr/>
          <p:nvPr/>
        </p:nvSpPr>
        <p:spPr>
          <a:xfrm>
            <a:off x="3092760" y="4149000"/>
            <a:ext cx="3312000" cy="1007640"/>
          </a:xfrm>
          <a:prstGeom prst="roundRect">
            <a:avLst>
              <a:gd name="adj" fmla="val 16667"/>
            </a:avLst>
          </a:prstGeom>
          <a:ln>
            <a:solidFill>
              <a:srgbClr val="f59240"/>
            </a:solidFill>
            <a:round/>
          </a:ln>
          <a:effectLst>
            <a:outerShdw blurRad="40000" dir="5400000" dist="23040" rotWithShape="0">
              <a:srgbClr val="000000">
                <a:alpha val="35000"/>
              </a:srgbClr>
            </a:outerShdw>
          </a:effectLst>
        </p:spPr>
        <p:style>
          <a:lnRef idx="1">
            <a:schemeClr val="accent6"/>
          </a:lnRef>
          <a:fillRef idx="3">
            <a:schemeClr val="accent6"/>
          </a:fillRef>
          <a:effectRef idx="2">
            <a:schemeClr val="accent6"/>
          </a:effectRef>
          <a:fontRef idx="minor"/>
        </p:style>
        <p:txBody>
          <a:bodyPr lIns="90000" rIns="90000" tIns="45000" bIns="45000" anchor="ctr">
            <a:noAutofit/>
          </a:bodyPr>
          <a:p>
            <a:pPr algn="ctr">
              <a:lnSpc>
                <a:spcPct val="100000"/>
              </a:lnSpc>
            </a:pPr>
            <a:r>
              <a:rPr b="1" lang="it-IT" sz="2400" spc="148" strike="noStrike">
                <a:solidFill>
                  <a:srgbClr val="f8f8f8"/>
                </a:solidFill>
                <a:latin typeface="Calibri"/>
              </a:rPr>
              <a:t>Anno Scolastico 2018-2019</a:t>
            </a:r>
            <a:endParaRPr b="0" lang="it-IT" sz="2400" spc="-1" strike="noStrike">
              <a:latin typeface="Arial"/>
            </a:endParaRPr>
          </a:p>
        </p:txBody>
      </p:sp>
      <p:sp>
        <p:nvSpPr>
          <p:cNvPr id="87" name="CustomShape 4"/>
          <p:cNvSpPr/>
          <p:nvPr/>
        </p:nvSpPr>
        <p:spPr>
          <a:xfrm>
            <a:off x="2228760" y="5517360"/>
            <a:ext cx="5040360" cy="639000"/>
          </a:xfrm>
          <a:prstGeom prst="rect">
            <a:avLst/>
          </a:prstGeom>
          <a:noFill/>
          <a:ln>
            <a:solidFill>
              <a:schemeClr val="tx1"/>
            </a:solidFill>
          </a:ln>
        </p:spPr>
        <p:style>
          <a:lnRef idx="0"/>
          <a:fillRef idx="0"/>
          <a:effectRef idx="0"/>
          <a:fontRef idx="minor"/>
        </p:style>
        <p:txBody>
          <a:bodyPr lIns="90000" rIns="90000" tIns="45000" bIns="45000">
            <a:spAutoFit/>
          </a:bodyPr>
          <a:p>
            <a:pPr algn="ctr">
              <a:lnSpc>
                <a:spcPct val="100000"/>
              </a:lnSpc>
            </a:pPr>
            <a:r>
              <a:rPr b="0" i="1" lang="it-IT" sz="1800" spc="-1" strike="noStrike">
                <a:solidFill>
                  <a:srgbClr val="000000"/>
                </a:solidFill>
                <a:latin typeface="Calibri"/>
              </a:rPr>
              <a:t>Referente del progetto: Prof.ssa Fulvia Carbonaio</a:t>
            </a:r>
            <a:endParaRPr b="0" lang="it-IT" sz="1800" spc="-1" strike="noStrike">
              <a:latin typeface="Arial"/>
            </a:endParaRPr>
          </a:p>
          <a:p>
            <a:pPr algn="ctr">
              <a:lnSpc>
                <a:spcPct val="100000"/>
              </a:lnSpc>
            </a:pPr>
            <a:r>
              <a:rPr b="0" i="1" lang="it-IT" sz="1800" spc="-1" strike="noStrike">
                <a:solidFill>
                  <a:srgbClr val="000000"/>
                </a:solidFill>
                <a:latin typeface="Calibri"/>
              </a:rPr>
              <a:t>Staff di progetto: Prof.ssa Liviana Micheli</a:t>
            </a:r>
            <a:endParaRPr b="0" lang="it-IT" sz="1800" spc="-1" strike="noStrike">
              <a:latin typeface="Arial"/>
            </a:endParaRPr>
          </a:p>
        </p:txBody>
      </p:sp>
      <p:sp>
        <p:nvSpPr>
          <p:cNvPr id="88" name="CustomShape 5"/>
          <p:cNvSpPr/>
          <p:nvPr/>
        </p:nvSpPr>
        <p:spPr>
          <a:xfrm>
            <a:off x="2408760" y="2876040"/>
            <a:ext cx="4680000" cy="63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Nome del progetto: </a:t>
            </a:r>
            <a:r>
              <a:rPr b="1" lang="it-IT" sz="1800" spc="-1" strike="noStrike">
                <a:solidFill>
                  <a:srgbClr val="000000"/>
                </a:solidFill>
                <a:latin typeface="Calibri"/>
              </a:rPr>
              <a:t>AN INTERCULTURAL CLICK</a:t>
            </a:r>
            <a:endParaRPr b="0" lang="it-IT" sz="1800" spc="-1" strike="noStrike">
              <a:latin typeface="Arial"/>
            </a:endParaRPr>
          </a:p>
          <a:p>
            <a:pPr>
              <a:lnSpc>
                <a:spcPct val="100000"/>
              </a:lnSpc>
            </a:pP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323640" y="0"/>
            <a:ext cx="8229240" cy="1142640"/>
          </a:xfrm>
          <a:prstGeom prst="rect">
            <a:avLst/>
          </a:prstGeom>
          <a:noFill/>
          <a:ln>
            <a:noFill/>
          </a:ln>
        </p:spPr>
        <p:txBody>
          <a:bodyPr anchor="ctr">
            <a:normAutofit/>
          </a:bodyPr>
          <a:p>
            <a:pPr algn="ctr">
              <a:lnSpc>
                <a:spcPct val="100000"/>
              </a:lnSpc>
            </a:pPr>
            <a:r>
              <a:rPr b="1" lang="it-IT" sz="3600" spc="-1" strike="noStrike">
                <a:solidFill>
                  <a:srgbClr val="ff9855"/>
                </a:solidFill>
                <a:latin typeface="Calibri"/>
              </a:rPr>
              <a:t>GESTIONE</a:t>
            </a:r>
            <a:r>
              <a:rPr b="1" lang="it-IT" sz="4400" spc="-1" strike="noStrike">
                <a:solidFill>
                  <a:srgbClr val="000000"/>
                </a:solidFill>
                <a:latin typeface="Calibri"/>
              </a:rPr>
              <a:t> </a:t>
            </a:r>
            <a:r>
              <a:rPr b="1" lang="it-IT" sz="3600" spc="-1" strike="noStrike">
                <a:solidFill>
                  <a:srgbClr val="ff9855"/>
                </a:solidFill>
                <a:latin typeface="Calibri"/>
              </a:rPr>
              <a:t>DEL</a:t>
            </a:r>
            <a:r>
              <a:rPr b="1" lang="it-IT" sz="4400" spc="-1" strike="noStrike">
                <a:solidFill>
                  <a:srgbClr val="000000"/>
                </a:solidFill>
                <a:latin typeface="Calibri"/>
              </a:rPr>
              <a:t> </a:t>
            </a:r>
            <a:r>
              <a:rPr b="1" lang="it-IT" sz="3600" spc="-1" strike="noStrike">
                <a:solidFill>
                  <a:srgbClr val="ff9855"/>
                </a:solidFill>
                <a:latin typeface="Calibri"/>
              </a:rPr>
              <a:t>PROGETTO</a:t>
            </a:r>
            <a:endParaRPr b="0" lang="it-IT" sz="3600" spc="-1" strike="noStrike">
              <a:solidFill>
                <a:srgbClr val="000000"/>
              </a:solidFill>
              <a:latin typeface="Calibri"/>
            </a:endParaRPr>
          </a:p>
        </p:txBody>
      </p:sp>
      <p:sp>
        <p:nvSpPr>
          <p:cNvPr id="121" name="CustomShape 2"/>
          <p:cNvSpPr/>
          <p:nvPr/>
        </p:nvSpPr>
        <p:spPr>
          <a:xfrm>
            <a:off x="395640" y="1052640"/>
            <a:ext cx="7128360" cy="25592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Ricevuto il finanziamento e verificati i costi, sessioni e date dei corsi verrà richiesta la stipula di un accordo o lettera d’intenti a conferma che tutti i corsi saranno disponibili per il personale che sarà inviato in formazione. </a:t>
            </a:r>
            <a:endParaRPr b="0" lang="it-IT" sz="1800" spc="-1" strike="noStrike">
              <a:latin typeface="Arial"/>
            </a:endParaRPr>
          </a:p>
          <a:p>
            <a:pPr>
              <a:lnSpc>
                <a:spcPct val="100000"/>
              </a:lnSpc>
            </a:pPr>
            <a:r>
              <a:rPr b="0" lang="it-IT" sz="1800" spc="-1" strike="noStrike">
                <a:solidFill>
                  <a:srgbClr val="000000"/>
                </a:solidFill>
                <a:latin typeface="Calibri"/>
              </a:rPr>
              <a:t>In seguito, lo staff di progetto, formato dal Dirigente Scolastico, dal Direttore dei Servizi Generali Amministrativi, dalla docente referente del progetto e dal team di docenti di supporto, provvederà a valutare periodicamente l’andamento del progetto per quel che riguarda la sua gestione (finanziaria, amministrativa, organizzativa), la rispondenza agli obiettivi, l’efficacia delle prassi, l’ottimizzazione delle risorse e dei risultati.</a:t>
            </a:r>
            <a:endParaRPr b="0" lang="it-IT" sz="1800" spc="-1" strike="noStrike">
              <a:latin typeface="Arial"/>
            </a:endParaRPr>
          </a:p>
        </p:txBody>
      </p:sp>
      <p:sp>
        <p:nvSpPr>
          <p:cNvPr id="122" name="CustomShape 3"/>
          <p:cNvSpPr/>
          <p:nvPr/>
        </p:nvSpPr>
        <p:spPr>
          <a:xfrm>
            <a:off x="3564000" y="4221000"/>
            <a:ext cx="532836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Per ciò che riguarda gli aspetti amministrativo-contabili saranno referenti responsabili e provvederanno a tutti gli adempimenti necessari il Dirigente Scolastico e il Direttore per i Servizi Amministrativi Generali .</a:t>
            </a:r>
            <a:endParaRPr b="0" lang="it-IT" sz="1800" spc="-1" strike="noStrike">
              <a:latin typeface="Arial"/>
            </a:endParaRPr>
          </a:p>
          <a:p>
            <a:pPr>
              <a:lnSpc>
                <a:spcPct val="100000"/>
              </a:lnSpc>
            </a:pPr>
            <a:r>
              <a:rPr b="0" lang="it-IT" sz="1800" spc="-1" strike="noStrike">
                <a:solidFill>
                  <a:srgbClr val="000000"/>
                </a:solidFill>
                <a:latin typeface="Calibri"/>
              </a:rPr>
              <a:t>La contabilità del progetto sarà analitica e separata dalla contabilità generale per permettere l’esatta individuazione dei centri di costo.</a:t>
            </a:r>
            <a:endParaRPr b="0" lang="it-IT" sz="1800" spc="-1" strike="noStrike">
              <a:latin typeface="Arial"/>
            </a:endParaRPr>
          </a:p>
        </p:txBody>
      </p:sp>
      <p:pic>
        <p:nvPicPr>
          <p:cNvPr id="123" name="Immagine 5" descr=""/>
          <p:cNvPicPr/>
          <p:nvPr/>
        </p:nvPicPr>
        <p:blipFill>
          <a:blip r:embed="rId1"/>
          <a:stretch/>
        </p:blipFill>
        <p:spPr>
          <a:xfrm>
            <a:off x="467640" y="3717000"/>
            <a:ext cx="3024000" cy="2808000"/>
          </a:xfrm>
          <a:prstGeom prst="rect">
            <a:avLst/>
          </a:prstGeom>
          <a:ln>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1" lang="it-IT" sz="3600" spc="-1" strike="noStrike">
                <a:solidFill>
                  <a:srgbClr val="ff9855"/>
                </a:solidFill>
                <a:latin typeface="Calibri"/>
              </a:rPr>
              <a:t>ATTIVITÀ</a:t>
            </a:r>
            <a:endParaRPr b="0" lang="it-IT" sz="3600" spc="-1" strike="noStrike">
              <a:solidFill>
                <a:srgbClr val="000000"/>
              </a:solidFill>
              <a:latin typeface="Calibri"/>
            </a:endParaRPr>
          </a:p>
        </p:txBody>
      </p:sp>
      <p:sp>
        <p:nvSpPr>
          <p:cNvPr id="125" name="TextShape 2"/>
          <p:cNvSpPr txBox="1"/>
          <p:nvPr/>
        </p:nvSpPr>
        <p:spPr>
          <a:xfrm>
            <a:off x="467640" y="2997000"/>
            <a:ext cx="5328360" cy="3024000"/>
          </a:xfrm>
          <a:prstGeom prst="rect">
            <a:avLst/>
          </a:prstGeom>
          <a:noFill/>
          <a:ln>
            <a:noFill/>
          </a:ln>
        </p:spPr>
        <p:txBody>
          <a:bodyPr>
            <a:normAutofit/>
          </a:bodyPr>
          <a:p>
            <a:pPr marL="343080" indent="-342720">
              <a:lnSpc>
                <a:spcPct val="100000"/>
              </a:lnSpc>
              <a:spcBef>
                <a:spcPts val="479"/>
              </a:spcBef>
              <a:buClr>
                <a:srgbClr val="000000"/>
              </a:buClr>
              <a:buFont typeface="Arial"/>
              <a:buChar char="•"/>
            </a:pPr>
            <a:r>
              <a:rPr b="0" lang="it-IT" sz="2400" spc="-1" strike="noStrike">
                <a:solidFill>
                  <a:srgbClr val="000000"/>
                </a:solidFill>
                <a:latin typeface="Calibri"/>
              </a:rPr>
              <a:t>Analisi e rilevazione dei bisogni di sviluppo e qualificazione dell’istituto</a:t>
            </a:r>
            <a:endParaRPr b="0" lang="it-IT"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it-IT" sz="2400" spc="-1" strike="noStrike">
                <a:solidFill>
                  <a:srgbClr val="000000"/>
                </a:solidFill>
                <a:latin typeface="Calibri"/>
              </a:rPr>
              <a:t>Mappatura dei bisogni formativi del personale</a:t>
            </a:r>
            <a:endParaRPr b="0" lang="it-IT" sz="2400" spc="-1" strike="noStrike">
              <a:solidFill>
                <a:srgbClr val="000000"/>
              </a:solidFill>
              <a:latin typeface="Calibri"/>
            </a:endParaRPr>
          </a:p>
          <a:p>
            <a:pPr marL="343080" indent="-342720">
              <a:lnSpc>
                <a:spcPct val="100000"/>
              </a:lnSpc>
              <a:spcBef>
                <a:spcPts val="479"/>
              </a:spcBef>
              <a:buClr>
                <a:srgbClr val="000000"/>
              </a:buClr>
              <a:buFont typeface="Arial"/>
              <a:buChar char="•"/>
            </a:pPr>
            <a:r>
              <a:rPr b="0" lang="it-IT" sz="2400" spc="-1" strike="noStrike">
                <a:solidFill>
                  <a:srgbClr val="000000"/>
                </a:solidFill>
                <a:latin typeface="Calibri"/>
              </a:rPr>
              <a:t>Definizione degli obiettivi di  miglioramento e qualificazione</a:t>
            </a:r>
            <a:endParaRPr b="0" lang="it-IT" sz="2400" spc="-1" strike="noStrike">
              <a:solidFill>
                <a:srgbClr val="000000"/>
              </a:solidFill>
              <a:latin typeface="Calibri"/>
            </a:endParaRPr>
          </a:p>
        </p:txBody>
      </p:sp>
      <p:sp>
        <p:nvSpPr>
          <p:cNvPr id="126" name="CustomShape 3"/>
          <p:cNvSpPr/>
          <p:nvPr/>
        </p:nvSpPr>
        <p:spPr>
          <a:xfrm>
            <a:off x="467640" y="1268640"/>
            <a:ext cx="6480360" cy="13395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3200" spc="-1" strike="noStrike">
                <a:solidFill>
                  <a:srgbClr val="000000"/>
                </a:solidFill>
                <a:latin typeface="Calibri"/>
              </a:rPr>
              <a:t>Le attività previste sono state seguite dalle seguenti fasi progettuali:</a:t>
            </a:r>
            <a:endParaRPr b="0" lang="it-IT" sz="3200" spc="-1" strike="noStrike">
              <a:latin typeface="Arial"/>
            </a:endParaRPr>
          </a:p>
          <a:p>
            <a:pPr>
              <a:lnSpc>
                <a:spcPct val="100000"/>
              </a:lnSpc>
            </a:pPr>
            <a:endParaRPr b="0" lang="it-IT" sz="3200" spc="-1" strike="noStrike">
              <a:latin typeface="Arial"/>
            </a:endParaRPr>
          </a:p>
        </p:txBody>
      </p:sp>
      <p:pic>
        <p:nvPicPr>
          <p:cNvPr id="127" name="Immagine 4" descr=""/>
          <p:cNvPicPr/>
          <p:nvPr/>
        </p:nvPicPr>
        <p:blipFill>
          <a:blip r:embed="rId1"/>
          <a:stretch/>
        </p:blipFill>
        <p:spPr>
          <a:xfrm>
            <a:off x="4716000" y="4221000"/>
            <a:ext cx="4032000" cy="2265480"/>
          </a:xfrm>
          <a:prstGeom prst="rect">
            <a:avLst/>
          </a:prstGeom>
          <a:ln>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395640" y="620640"/>
            <a:ext cx="8290800" cy="1142640"/>
          </a:xfrm>
          <a:prstGeom prst="rect">
            <a:avLst/>
          </a:prstGeom>
          <a:noFill/>
          <a:ln>
            <a:noFill/>
          </a:ln>
        </p:spPr>
        <p:txBody>
          <a:bodyPr anchor="ctr">
            <a:normAutofit fontScale="52000"/>
          </a:bodyPr>
          <a:p>
            <a:pPr algn="ctr">
              <a:lnSpc>
                <a:spcPct val="100000"/>
              </a:lnSpc>
            </a:pPr>
            <a:r>
              <a:rPr b="1" lang="it-IT" sz="2700" spc="-1" strike="noStrike">
                <a:solidFill>
                  <a:srgbClr val="ff9855"/>
                </a:solidFill>
                <a:latin typeface="Calibri"/>
              </a:rPr>
              <a:t>TIPOLOGIA E DESTINAZIONI DELLA MOBILITA’ SHORT TERM ACTIVITIES- CORSI DELLA DURATA DI UNA SETTIMANA</a:t>
            </a:r>
            <a:br/>
            <a:endParaRPr b="0" lang="it-IT" sz="2700" spc="-1" strike="noStrike">
              <a:solidFill>
                <a:srgbClr val="000000"/>
              </a:solidFill>
              <a:latin typeface="Calibri"/>
            </a:endParaRPr>
          </a:p>
        </p:txBody>
      </p:sp>
      <p:sp>
        <p:nvSpPr>
          <p:cNvPr id="129" name="TextShape 2"/>
          <p:cNvSpPr txBox="1"/>
          <p:nvPr/>
        </p:nvSpPr>
        <p:spPr>
          <a:xfrm>
            <a:off x="323640" y="2421000"/>
            <a:ext cx="5904360" cy="3816000"/>
          </a:xfrm>
          <a:prstGeom prst="rect">
            <a:avLst/>
          </a:prstGeom>
          <a:noFill/>
          <a:ln>
            <a:noFill/>
          </a:ln>
        </p:spPr>
        <p:txBody>
          <a:bodyPr>
            <a:normAutofit fontScale="30000"/>
          </a:bodyPr>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LINK SCHOOL OF ENGLISH- SWIEQUI (MALTA)</a:t>
            </a:r>
            <a:endParaRPr b="0" lang="it-IT" sz="3200" spc="-1" strike="noStrike">
              <a:solidFill>
                <a:srgbClr val="000000"/>
              </a:solidFill>
              <a:latin typeface="Calibri"/>
            </a:endParaRPr>
          </a:p>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ETI EUROPEAN TRAINING INSTITUTE- ST.JULIAN’S (MALTA)</a:t>
            </a:r>
            <a:endParaRPr b="0" lang="it-IT" sz="3200" spc="-1" strike="noStrike">
              <a:solidFill>
                <a:srgbClr val="000000"/>
              </a:solidFill>
              <a:latin typeface="Calibri"/>
            </a:endParaRPr>
          </a:p>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ESCUELA MONTALBAN- GRANADA (SPAGNA)</a:t>
            </a:r>
            <a:endParaRPr b="0" lang="it-IT" sz="3200" spc="-1" strike="noStrike">
              <a:solidFill>
                <a:srgbClr val="000000"/>
              </a:solidFill>
              <a:latin typeface="Calibri"/>
            </a:endParaRPr>
          </a:p>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INSTITUTO MEDITERRANEO SOL-GRANADA (SPAGNA)</a:t>
            </a:r>
            <a:endParaRPr b="0" lang="it-IT" sz="3200" spc="-1" strike="noStrike">
              <a:solidFill>
                <a:srgbClr val="000000"/>
              </a:solidFill>
              <a:latin typeface="Calibri"/>
            </a:endParaRPr>
          </a:p>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U LEARN SCHOOL- DUBLINO (IRLANDA)</a:t>
            </a:r>
            <a:endParaRPr b="0" lang="it-IT" sz="3200" spc="-1" strike="noStrike">
              <a:solidFill>
                <a:srgbClr val="000000"/>
              </a:solidFill>
              <a:latin typeface="Calibri"/>
            </a:endParaRPr>
          </a:p>
          <a:p>
            <a:pPr marL="343080" indent="-342720">
              <a:lnSpc>
                <a:spcPct val="100000"/>
              </a:lnSpc>
              <a:spcBef>
                <a:spcPts val="641"/>
              </a:spcBef>
            </a:pPr>
            <a:r>
              <a:rPr b="0" lang="it-IT" sz="3200" spc="-1" strike="noStrike">
                <a:solidFill>
                  <a:srgbClr val="000000"/>
                </a:solidFill>
                <a:latin typeface="Calibri"/>
              </a:rPr>
              <a:t> </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LYON BLEU INTERNATIONAL- LIONE (FRANCIA)</a:t>
            </a:r>
            <a:endParaRPr b="0" lang="it-IT" sz="3200" spc="-1" strike="noStrike">
              <a:solidFill>
                <a:srgbClr val="000000"/>
              </a:solidFill>
              <a:latin typeface="Calibri"/>
            </a:endParaRPr>
          </a:p>
        </p:txBody>
      </p:sp>
      <p:sp>
        <p:nvSpPr>
          <p:cNvPr id="130" name="CustomShape 3"/>
          <p:cNvSpPr/>
          <p:nvPr/>
        </p:nvSpPr>
        <p:spPr>
          <a:xfrm>
            <a:off x="2411640" y="1628640"/>
            <a:ext cx="3888000" cy="7304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2400" spc="-1" strike="noStrike">
                <a:solidFill>
                  <a:srgbClr val="000000"/>
                </a:solidFill>
                <a:latin typeface="Calibri"/>
              </a:rPr>
              <a:t>ORGANIZZAZIONI OSPITANTI:</a:t>
            </a:r>
            <a:endParaRPr b="0" lang="it-IT" sz="2400" spc="-1" strike="noStrike">
              <a:latin typeface="Arial"/>
            </a:endParaRPr>
          </a:p>
          <a:p>
            <a:pPr>
              <a:lnSpc>
                <a:spcPct val="100000"/>
              </a:lnSpc>
            </a:pPr>
            <a:endParaRPr b="0" lang="it-IT" sz="2400" spc="-1" strike="noStrike">
              <a:latin typeface="Arial"/>
            </a:endParaRPr>
          </a:p>
        </p:txBody>
      </p:sp>
      <p:pic>
        <p:nvPicPr>
          <p:cNvPr id="131" name="Immagine 4" descr=""/>
          <p:cNvPicPr/>
          <p:nvPr/>
        </p:nvPicPr>
        <p:blipFill>
          <a:blip r:embed="rId1"/>
          <a:stretch/>
        </p:blipFill>
        <p:spPr>
          <a:xfrm>
            <a:off x="5364000" y="4653000"/>
            <a:ext cx="3324960" cy="1926000"/>
          </a:xfrm>
          <a:prstGeom prst="rect">
            <a:avLst/>
          </a:prstGeom>
          <a:ln>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611640" y="260640"/>
            <a:ext cx="8229240" cy="1142640"/>
          </a:xfrm>
          <a:prstGeom prst="rect">
            <a:avLst/>
          </a:prstGeom>
          <a:noFill/>
          <a:ln>
            <a:noFill/>
          </a:ln>
        </p:spPr>
        <p:txBody>
          <a:bodyPr anchor="ctr">
            <a:normAutofit/>
          </a:bodyPr>
          <a:p>
            <a:pPr algn="ctr">
              <a:lnSpc>
                <a:spcPct val="100000"/>
              </a:lnSpc>
            </a:pPr>
            <a:r>
              <a:rPr b="1" lang="it-IT" sz="4000" spc="-1" strike="noStrike">
                <a:solidFill>
                  <a:srgbClr val="ff9855"/>
                </a:solidFill>
                <a:latin typeface="Calibri"/>
              </a:rPr>
              <a:t>MOBILITÀ</a:t>
            </a:r>
            <a:endParaRPr b="0" lang="it-IT" sz="4000" spc="-1" strike="noStrike">
              <a:solidFill>
                <a:srgbClr val="000000"/>
              </a:solidFill>
              <a:latin typeface="Calibri"/>
            </a:endParaRPr>
          </a:p>
        </p:txBody>
      </p:sp>
      <p:sp>
        <p:nvSpPr>
          <p:cNvPr id="133" name="CustomShape 2"/>
          <p:cNvSpPr/>
          <p:nvPr/>
        </p:nvSpPr>
        <p:spPr>
          <a:xfrm>
            <a:off x="683640" y="1700640"/>
            <a:ext cx="6912360" cy="44794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INTENSIVE ENGLISH: 8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SPAGNOLO INTENSIVO: 6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FRANCESE INTENSIVO: 1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METODOLOGIA CLIL: 3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ICT PER GLI SPECIAL NEEDS: 2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INGLESE PER GLI SPECIAL NEEDS: 4 MOBILITA’  (DOCENTI)</a:t>
            </a:r>
            <a:endParaRPr b="0" lang="it-IT" sz="1800" spc="-1" strike="noStrike">
              <a:latin typeface="Arial"/>
            </a:endParaRPr>
          </a:p>
          <a:p>
            <a:pPr>
              <a:lnSpc>
                <a:spcPct val="100000"/>
              </a:lnSpc>
            </a:pPr>
            <a:r>
              <a:rPr b="0" lang="it-IT" sz="1800" spc="-1" strike="noStrike">
                <a:solidFill>
                  <a:srgbClr val="000000"/>
                </a:solidFill>
                <a:latin typeface="Calibri"/>
              </a:rPr>
              <a:t> </a:t>
            </a:r>
            <a:endParaRPr b="0" lang="it-IT" sz="1800" spc="-1" strike="noStrike">
              <a:latin typeface="Arial"/>
            </a:endParaRPr>
          </a:p>
          <a:p>
            <a:pPr>
              <a:lnSpc>
                <a:spcPct val="100000"/>
              </a:lnSpc>
            </a:pPr>
            <a:r>
              <a:rPr b="0" lang="it-IT" sz="1800" spc="-1" strike="noStrike">
                <a:solidFill>
                  <a:srgbClr val="000000"/>
                </a:solidFill>
                <a:latin typeface="Calibri"/>
              </a:rPr>
              <a:t>COMUNICAZIONE PROFESSIONALE: 7 MOBILITA’ – Intensive English</a:t>
            </a:r>
            <a:endParaRPr b="0" lang="it-IT" sz="1800" spc="-1" strike="noStrike">
              <a:latin typeface="Arial"/>
            </a:endParaRPr>
          </a:p>
          <a:p>
            <a:pPr>
              <a:lnSpc>
                <a:spcPct val="100000"/>
              </a:lnSpc>
            </a:pPr>
            <a:r>
              <a:rPr b="0" lang="it-IT" sz="1800" spc="-1" strike="noStrike">
                <a:solidFill>
                  <a:srgbClr val="000000"/>
                </a:solidFill>
                <a:latin typeface="Calibri"/>
              </a:rPr>
              <a:t>(DIRIGENTE SCOLASTICO,PERSONALE AMMINISTRATIVO, COLLABORATORI SCOLASTICI, TECNICI)</a:t>
            </a:r>
            <a:endParaRPr b="0" lang="it-IT" sz="1800" spc="-1" strike="noStrike">
              <a:latin typeface="Arial"/>
            </a:endParaRPr>
          </a:p>
          <a:p>
            <a:pPr>
              <a:lnSpc>
                <a:spcPct val="100000"/>
              </a:lnSpc>
            </a:pP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395640" y="332640"/>
            <a:ext cx="8229240" cy="1142640"/>
          </a:xfrm>
          <a:prstGeom prst="rect">
            <a:avLst/>
          </a:prstGeom>
          <a:noFill/>
          <a:ln>
            <a:noFill/>
          </a:ln>
        </p:spPr>
        <p:txBody>
          <a:bodyPr anchor="ctr">
            <a:normAutofit/>
          </a:bodyPr>
          <a:p>
            <a:pPr algn="ctr">
              <a:lnSpc>
                <a:spcPct val="100000"/>
              </a:lnSpc>
            </a:pPr>
            <a:r>
              <a:rPr b="1" lang="it-IT" sz="4400" spc="-1" strike="noStrike">
                <a:solidFill>
                  <a:srgbClr val="ff9855"/>
                </a:solidFill>
                <a:latin typeface="Calibri"/>
              </a:rPr>
              <a:t>IMPATTO </a:t>
            </a:r>
            <a:endParaRPr b="0" lang="it-IT" sz="4400" spc="-1" strike="noStrike">
              <a:solidFill>
                <a:srgbClr val="000000"/>
              </a:solidFill>
              <a:latin typeface="Calibri"/>
            </a:endParaRPr>
          </a:p>
        </p:txBody>
      </p:sp>
      <p:sp>
        <p:nvSpPr>
          <p:cNvPr id="135" name="CustomShape 2"/>
          <p:cNvSpPr/>
          <p:nvPr/>
        </p:nvSpPr>
        <p:spPr>
          <a:xfrm>
            <a:off x="4068000" y="1628640"/>
            <a:ext cx="489636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Al fine di implementare la qualità e garantire il miglioramento continuo, a conclusione delle singole attività del progetto verranno proposti questionari specifici per verificare il grado di soddisfazione in merito agli aspetti pratici, organizzazione, comunicazione, programma formativo</a:t>
            </a:r>
            <a:endParaRPr b="0" lang="it-IT" sz="1800" spc="-1" strike="noStrike">
              <a:latin typeface="Arial"/>
            </a:endParaRPr>
          </a:p>
        </p:txBody>
      </p:sp>
      <p:sp>
        <p:nvSpPr>
          <p:cNvPr id="136" name="CustomShape 3"/>
          <p:cNvSpPr/>
          <p:nvPr/>
        </p:nvSpPr>
        <p:spPr>
          <a:xfrm>
            <a:off x="395640" y="4293000"/>
            <a:ext cx="5328360" cy="17362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L’impatto principale atteso sui partecipanti è lo sviluppo di capacità di comunicazione e relazione in lingua straniera in un contesto di dimensione europea e multiculturale, l’implementazione di competenze professionali e linguistiche, in una sinergia positiva che solo una full immersion può offrire</a:t>
            </a:r>
            <a:endParaRPr b="0" lang="it-IT" sz="1800" spc="-1" strike="noStrike">
              <a:latin typeface="Arial"/>
            </a:endParaRPr>
          </a:p>
        </p:txBody>
      </p:sp>
      <p:pic>
        <p:nvPicPr>
          <p:cNvPr id="137" name="Immagine 8" descr=""/>
          <p:cNvPicPr/>
          <p:nvPr/>
        </p:nvPicPr>
        <p:blipFill>
          <a:blip r:embed="rId1"/>
          <a:stretch/>
        </p:blipFill>
        <p:spPr>
          <a:xfrm>
            <a:off x="5724000" y="4149000"/>
            <a:ext cx="2879640" cy="2196000"/>
          </a:xfrm>
          <a:prstGeom prst="rect">
            <a:avLst/>
          </a:prstGeom>
          <a:ln>
            <a:noFill/>
          </a:ln>
        </p:spPr>
      </p:pic>
      <p:pic>
        <p:nvPicPr>
          <p:cNvPr id="138" name="Immagine 9" descr=""/>
          <p:cNvPicPr/>
          <p:nvPr/>
        </p:nvPicPr>
        <p:blipFill>
          <a:blip r:embed="rId2"/>
          <a:stretch/>
        </p:blipFill>
        <p:spPr>
          <a:xfrm>
            <a:off x="467640" y="1845000"/>
            <a:ext cx="3606120" cy="1656000"/>
          </a:xfrm>
          <a:prstGeom prst="rect">
            <a:avLst/>
          </a:prstGeom>
          <a:ln>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3348000" y="1484640"/>
            <a:ext cx="4896360" cy="11876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L’impatto sull’organizzazione avverrà mediante lo sviluppo di una riorganizzazione didattica e gestionale che tenga conto dei bisogni, punto di partenza del progetto stesso.</a:t>
            </a:r>
            <a:endParaRPr b="0" lang="it-IT" sz="1800" spc="-1" strike="noStrike">
              <a:latin typeface="Arial"/>
            </a:endParaRPr>
          </a:p>
        </p:txBody>
      </p:sp>
      <p:sp>
        <p:nvSpPr>
          <p:cNvPr id="140" name="CustomShape 2"/>
          <p:cNvSpPr/>
          <p:nvPr/>
        </p:nvSpPr>
        <p:spPr>
          <a:xfrm>
            <a:off x="539640" y="3501000"/>
            <a:ext cx="4824000" cy="2833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L’impatto sulla scuola si configura con il miglioramento e ampliamento dell’offerta formativa e con la ricaduta positiva sulla sua immagine nel territorio. L’applicazione delle nuove competenze professionali acquisite migliorerà la formazione degli studenti, i quali attraverso le esperienze di alternanza scuola lavoro e il relativo feedback, consentiranno all’Istituto di collocarsi al meglio nel locale tessuto sociale ed economico</a:t>
            </a:r>
            <a:endParaRPr b="0" lang="it-IT" sz="1800" spc="-1" strike="noStrike">
              <a:latin typeface="Arial"/>
            </a:endParaRPr>
          </a:p>
        </p:txBody>
      </p:sp>
      <p:pic>
        <p:nvPicPr>
          <p:cNvPr id="141" name="Immagine 6" descr=""/>
          <p:cNvPicPr/>
          <p:nvPr/>
        </p:nvPicPr>
        <p:blipFill>
          <a:blip r:embed="rId1"/>
          <a:stretch/>
        </p:blipFill>
        <p:spPr>
          <a:xfrm>
            <a:off x="5148000" y="3789000"/>
            <a:ext cx="3137760" cy="2088000"/>
          </a:xfrm>
          <a:prstGeom prst="rect">
            <a:avLst/>
          </a:prstGeom>
          <a:ln>
            <a:noFill/>
          </a:ln>
        </p:spPr>
      </p:pic>
      <p:pic>
        <p:nvPicPr>
          <p:cNvPr id="142" name="Immagine 7" descr=""/>
          <p:cNvPicPr/>
          <p:nvPr/>
        </p:nvPicPr>
        <p:blipFill>
          <a:blip r:embed="rId2"/>
          <a:stretch/>
        </p:blipFill>
        <p:spPr>
          <a:xfrm>
            <a:off x="1187640" y="980640"/>
            <a:ext cx="1701360" cy="2488680"/>
          </a:xfrm>
          <a:prstGeom prst="rect">
            <a:avLst/>
          </a:prstGeom>
          <a:ln>
            <a:noFill/>
          </a:ln>
        </p:spPr>
      </p:pic>
      <p:sp>
        <p:nvSpPr>
          <p:cNvPr id="143" name="CustomShape 3"/>
          <p:cNvSpPr/>
          <p:nvPr/>
        </p:nvSpPr>
        <p:spPr>
          <a:xfrm>
            <a:off x="611640" y="404640"/>
            <a:ext cx="784836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3600" spc="-1" strike="noStrike">
                <a:solidFill>
                  <a:srgbClr val="ff9855"/>
                </a:solidFill>
                <a:latin typeface="Calibri"/>
              </a:rPr>
              <a:t>IMPATTO SCOLASTICO</a:t>
            </a:r>
            <a:endParaRPr b="0" lang="it-IT" sz="36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467640" y="0"/>
            <a:ext cx="8229240" cy="1142640"/>
          </a:xfrm>
          <a:prstGeom prst="rect">
            <a:avLst/>
          </a:prstGeom>
          <a:noFill/>
          <a:ln>
            <a:noFill/>
          </a:ln>
        </p:spPr>
        <p:txBody>
          <a:bodyPr anchor="ctr">
            <a:normAutofit/>
          </a:bodyPr>
          <a:p>
            <a:pPr algn="ctr">
              <a:lnSpc>
                <a:spcPct val="100000"/>
              </a:lnSpc>
            </a:pPr>
            <a:r>
              <a:rPr b="1" lang="it-IT" sz="3600" spc="-1" strike="noStrike">
                <a:solidFill>
                  <a:srgbClr val="ff9855"/>
                </a:solidFill>
                <a:latin typeface="Calibri"/>
              </a:rPr>
              <a:t>DISSEMINAZIONE E FEEDBACK</a:t>
            </a:r>
            <a:endParaRPr b="0" lang="it-IT" sz="3600" spc="-1" strike="noStrike">
              <a:solidFill>
                <a:srgbClr val="000000"/>
              </a:solidFill>
              <a:latin typeface="Calibri"/>
            </a:endParaRPr>
          </a:p>
        </p:txBody>
      </p:sp>
      <p:sp>
        <p:nvSpPr>
          <p:cNvPr id="145" name="CustomShape 2"/>
          <p:cNvSpPr/>
          <p:nvPr/>
        </p:nvSpPr>
        <p:spPr>
          <a:xfrm>
            <a:off x="395640" y="1052640"/>
            <a:ext cx="561636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I protagonisti della validità dell’esperienza formativa saranno i partecipanti stessi con modalità che comprenderanno la testimonianza informale; una relazione scritta, da consegnare al termine della formazione;  l’applicazione del metodo jobshadowing  all’interno dell’istituto,  finalizzato alla diffusione fra i pari dell’applicazione delle competenze acquisite all’estero.</a:t>
            </a:r>
            <a:endParaRPr b="0" lang="it-IT" sz="1800" spc="-1" strike="noStrike">
              <a:latin typeface="Arial"/>
            </a:endParaRPr>
          </a:p>
        </p:txBody>
      </p:sp>
      <p:sp>
        <p:nvSpPr>
          <p:cNvPr id="146" name="CustomShape 3"/>
          <p:cNvSpPr/>
          <p:nvPr/>
        </p:nvSpPr>
        <p:spPr>
          <a:xfrm>
            <a:off x="3708000" y="3141000"/>
            <a:ext cx="5184360" cy="17362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Tale prassi  verrà utilizzata per promuovere la conoscenza del progetto europeo da parte degli studenti e dei genitori nelle iniziative di orientamento (Open Day) , partecipazione a programmi radiofonici (RAI RADIO 1), condivisione di buone pratiche con i  partecipanti al Progetto Erasmus+ KA2.</a:t>
            </a:r>
            <a:endParaRPr b="0" lang="it-IT" sz="1800" spc="-1" strike="noStrike">
              <a:latin typeface="Arial"/>
            </a:endParaRPr>
          </a:p>
        </p:txBody>
      </p:sp>
      <p:sp>
        <p:nvSpPr>
          <p:cNvPr id="147" name="CustomShape 4"/>
          <p:cNvSpPr/>
          <p:nvPr/>
        </p:nvSpPr>
        <p:spPr>
          <a:xfrm>
            <a:off x="467640" y="5013000"/>
            <a:ext cx="4608000" cy="1461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La dissemination  effettuata in questi termini consente di rispettare i criteri di efficacia, efficienza e sostenibilità gestionale, implementando nel contempo una capillare informazione relativa al progetto stesso</a:t>
            </a:r>
            <a:endParaRPr b="0" lang="it-IT" sz="1800" spc="-1" strike="noStrike">
              <a:latin typeface="Arial"/>
            </a:endParaRPr>
          </a:p>
        </p:txBody>
      </p:sp>
      <p:pic>
        <p:nvPicPr>
          <p:cNvPr id="148" name="Immagine 6" descr=""/>
          <p:cNvPicPr/>
          <p:nvPr/>
        </p:nvPicPr>
        <p:blipFill>
          <a:blip r:embed="rId1"/>
          <a:stretch/>
        </p:blipFill>
        <p:spPr>
          <a:xfrm>
            <a:off x="5940000" y="1340640"/>
            <a:ext cx="2828520" cy="1583640"/>
          </a:xfrm>
          <a:prstGeom prst="rect">
            <a:avLst/>
          </a:prstGeom>
          <a:ln>
            <a:noFill/>
          </a:ln>
        </p:spPr>
      </p:pic>
      <p:pic>
        <p:nvPicPr>
          <p:cNvPr id="149" name="Immagine 7" descr=""/>
          <p:cNvPicPr/>
          <p:nvPr/>
        </p:nvPicPr>
        <p:blipFill>
          <a:blip r:embed="rId2"/>
          <a:stretch/>
        </p:blipFill>
        <p:spPr>
          <a:xfrm>
            <a:off x="395640" y="3069000"/>
            <a:ext cx="3188880" cy="1872000"/>
          </a:xfrm>
          <a:prstGeom prst="rect">
            <a:avLst/>
          </a:prstGeom>
          <a:ln>
            <a:noFill/>
          </a:ln>
        </p:spPr>
      </p:pic>
      <p:pic>
        <p:nvPicPr>
          <p:cNvPr id="150" name="Immagine 8" descr=""/>
          <p:cNvPicPr/>
          <p:nvPr/>
        </p:nvPicPr>
        <p:blipFill>
          <a:blip r:embed="rId3"/>
          <a:stretch/>
        </p:blipFill>
        <p:spPr>
          <a:xfrm>
            <a:off x="5508000" y="4941000"/>
            <a:ext cx="1810080" cy="1810080"/>
          </a:xfrm>
          <a:prstGeom prst="rect">
            <a:avLst/>
          </a:prstGeom>
          <a:ln>
            <a:noFill/>
          </a:ln>
        </p:spPr>
      </p:pic>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1" lang="it-IT" sz="4400" spc="-1" strike="noStrike">
                <a:solidFill>
                  <a:srgbClr val="ff9855"/>
                </a:solidFill>
                <a:latin typeface="Calibri"/>
              </a:rPr>
              <a:t>MONITORAGGIO E VALUTAZIONE</a:t>
            </a:r>
            <a:endParaRPr b="0" lang="it-IT" sz="4400" spc="-1" strike="noStrike">
              <a:solidFill>
                <a:srgbClr val="000000"/>
              </a:solidFill>
              <a:latin typeface="Calibri"/>
            </a:endParaRPr>
          </a:p>
        </p:txBody>
      </p:sp>
      <p:sp>
        <p:nvSpPr>
          <p:cNvPr id="152" name="CustomShape 2"/>
          <p:cNvSpPr/>
          <p:nvPr/>
        </p:nvSpPr>
        <p:spPr>
          <a:xfrm>
            <a:off x="683640" y="1628640"/>
            <a:ext cx="6048360" cy="24991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2000" spc="-1" strike="noStrike">
                <a:solidFill>
                  <a:srgbClr val="000000"/>
                </a:solidFill>
                <a:latin typeface="Calibri"/>
              </a:rPr>
              <a:t>La valutazione finale sugli aspetti professionali verrà attuata dallo staff di progetto sulla base dei documenti depositati al termine delle diverse attività (relazioni, questionari di gradimento, questionario di autovalutazione, degli esiti dell’applicazione delle competenze acquisite, della documentazione delle attività di formazione, ecc.).</a:t>
            </a:r>
            <a:endParaRPr b="0" lang="it-IT" sz="2000" spc="-1" strike="noStrike">
              <a:latin typeface="Arial"/>
            </a:endParaRPr>
          </a:p>
          <a:p>
            <a:pPr>
              <a:lnSpc>
                <a:spcPct val="100000"/>
              </a:lnSpc>
            </a:pPr>
            <a:endParaRPr b="0" lang="it-IT" sz="2000" spc="-1" strike="noStrike">
              <a:latin typeface="Arial"/>
            </a:endParaRPr>
          </a:p>
        </p:txBody>
      </p:sp>
      <p:pic>
        <p:nvPicPr>
          <p:cNvPr id="153" name="Immagine 6" descr=""/>
          <p:cNvPicPr/>
          <p:nvPr/>
        </p:nvPicPr>
        <p:blipFill>
          <a:blip r:embed="rId1"/>
          <a:stretch/>
        </p:blipFill>
        <p:spPr>
          <a:xfrm>
            <a:off x="3780000" y="3933000"/>
            <a:ext cx="4723920" cy="2523240"/>
          </a:xfrm>
          <a:prstGeom prst="rect">
            <a:avLst/>
          </a:prstGeom>
          <a:ln>
            <a:noFill/>
          </a:ln>
        </p:spPr>
      </p:pic>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457200" y="274680"/>
            <a:ext cx="8229240" cy="1142640"/>
          </a:xfrm>
          <a:prstGeom prst="rect">
            <a:avLst/>
          </a:prstGeom>
          <a:noFill/>
          <a:ln>
            <a:noFill/>
          </a:ln>
        </p:spPr>
        <p:txBody>
          <a:bodyPr anchor="ctr">
            <a:normAutofit fontScale="83000"/>
          </a:bodyPr>
          <a:p>
            <a:pPr algn="ctr">
              <a:lnSpc>
                <a:spcPct val="100000"/>
              </a:lnSpc>
            </a:pPr>
            <a:r>
              <a:rPr b="1" lang="it-IT" sz="4900" spc="-1" strike="noStrike">
                <a:solidFill>
                  <a:srgbClr val="ff9855"/>
                </a:solidFill>
                <a:latin typeface="Calibri"/>
              </a:rPr>
              <a:t>RISULTATI  ATTESI</a:t>
            </a:r>
            <a:br/>
            <a:endParaRPr b="0" lang="it-IT" sz="4900" spc="-1" strike="noStrike">
              <a:solidFill>
                <a:srgbClr val="000000"/>
              </a:solidFill>
              <a:latin typeface="Calibri"/>
            </a:endParaRPr>
          </a:p>
        </p:txBody>
      </p:sp>
      <p:sp>
        <p:nvSpPr>
          <p:cNvPr id="155" name="TextShape 2"/>
          <p:cNvSpPr txBox="1"/>
          <p:nvPr/>
        </p:nvSpPr>
        <p:spPr>
          <a:xfrm>
            <a:off x="457200" y="1600200"/>
            <a:ext cx="8362800" cy="4204800"/>
          </a:xfrm>
          <a:prstGeom prst="rect">
            <a:avLst/>
          </a:prstGeom>
          <a:noFill/>
          <a:ln>
            <a:noFill/>
          </a:ln>
        </p:spPr>
        <p:txBody>
          <a:bodyPr>
            <a:noAutofit/>
          </a:bodyPr>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Buone pratiche e nuove metodologie nelle attività quotidiane.</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Piano dell’Offerta Formativa rinnovato (inclusione e successo formativo).</a:t>
            </a:r>
            <a:endParaRPr b="0" lang="it-IT"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it-IT" sz="3200" spc="-1" strike="noStrike">
                <a:solidFill>
                  <a:srgbClr val="000000"/>
                </a:solidFill>
                <a:latin typeface="Calibri"/>
              </a:rPr>
              <a:t>Internazionalizzazione dell’Istituto rafforzata con promozione di attività di sviluppo dell’intera comunità scolastica.</a:t>
            </a:r>
            <a:endParaRPr b="0" lang="it-IT" sz="3200" spc="-1" strike="noStrike">
              <a:solidFill>
                <a:srgbClr val="000000"/>
              </a:solidFill>
              <a:latin typeface="Calibri"/>
            </a:endParaRPr>
          </a:p>
          <a:p>
            <a:pPr>
              <a:lnSpc>
                <a:spcPct val="100000"/>
              </a:lnSpc>
              <a:spcBef>
                <a:spcPts val="641"/>
              </a:spcBef>
            </a:pPr>
            <a:endParaRPr b="0" lang="it-IT"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457200" y="274680"/>
            <a:ext cx="8229240" cy="777600"/>
          </a:xfrm>
          <a:prstGeom prst="rect">
            <a:avLst/>
          </a:prstGeom>
          <a:noFill/>
          <a:ln>
            <a:noFill/>
          </a:ln>
        </p:spPr>
        <p:txBody>
          <a:bodyPr anchor="ctr">
            <a:noAutofit/>
          </a:bodyPr>
          <a:p>
            <a:pPr algn="ctr">
              <a:lnSpc>
                <a:spcPct val="100000"/>
              </a:lnSpc>
            </a:pPr>
            <a:r>
              <a:rPr b="1" lang="it-IT" sz="4800" spc="-1" strike="noStrike">
                <a:solidFill>
                  <a:srgbClr val="ff9855"/>
                </a:solidFill>
                <a:latin typeface="Calibri"/>
              </a:rPr>
              <a:t>PROGETTO  ERASMUS + KA1 </a:t>
            </a:r>
            <a:endParaRPr b="0" lang="it-IT" sz="4800" spc="-1" strike="noStrike">
              <a:solidFill>
                <a:srgbClr val="000000"/>
              </a:solidFill>
              <a:latin typeface="Calibri"/>
            </a:endParaRPr>
          </a:p>
        </p:txBody>
      </p:sp>
      <p:sp>
        <p:nvSpPr>
          <p:cNvPr id="90" name="CustomShape 2"/>
          <p:cNvSpPr/>
          <p:nvPr/>
        </p:nvSpPr>
        <p:spPr>
          <a:xfrm>
            <a:off x="461880" y="1227240"/>
            <a:ext cx="4032000" cy="36468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1800" spc="-1" strike="noStrike">
                <a:solidFill>
                  <a:srgbClr val="000000"/>
                </a:solidFill>
                <a:latin typeface="Calibri"/>
              </a:rPr>
              <a:t>OFFERTA FORMATIVA:</a:t>
            </a:r>
            <a:endParaRPr b="0" lang="it-IT" sz="1800" spc="-1" strike="noStrike">
              <a:latin typeface="Arial"/>
            </a:endParaRPr>
          </a:p>
        </p:txBody>
      </p:sp>
      <p:sp>
        <p:nvSpPr>
          <p:cNvPr id="91" name="CustomShape 3"/>
          <p:cNvSpPr/>
          <p:nvPr/>
        </p:nvSpPr>
        <p:spPr>
          <a:xfrm>
            <a:off x="461880" y="2061000"/>
            <a:ext cx="4100760" cy="1461960"/>
          </a:xfrm>
          <a:prstGeom prst="rect">
            <a:avLst/>
          </a:prstGeom>
          <a:ln>
            <a:solidFill>
              <a:schemeClr val="bg1"/>
            </a:solidFill>
            <a:round/>
          </a:ln>
        </p:spPr>
        <p:style>
          <a:lnRef idx="2">
            <a:schemeClr val="accent1"/>
          </a:lnRef>
          <a:fillRef idx="1">
            <a:schemeClr val="lt1"/>
          </a:fillRef>
          <a:effectRef idx="0">
            <a:schemeClr val="accent1"/>
          </a:effectRef>
          <a:fontRef idx="minor"/>
        </p:style>
        <p:txBody>
          <a:bodyPr lIns="90000" rIns="90000" tIns="45000" bIns="45000">
            <a:spAutoFit/>
          </a:bodyPr>
          <a:p>
            <a:pPr>
              <a:lnSpc>
                <a:spcPct val="100000"/>
              </a:lnSpc>
            </a:pPr>
            <a:r>
              <a:rPr b="0" lang="it-IT" sz="1800" spc="-1" strike="noStrike">
                <a:solidFill>
                  <a:srgbClr val="000000"/>
                </a:solidFill>
                <a:latin typeface="Calibri"/>
              </a:rPr>
              <a:t>L’offerta formativa è stata costruita a partire dai bisogni del territorio su cui opera e pone particolare accento sulle lingue straniere che rappresentano l’asse portante degli indirizzi di studio. </a:t>
            </a:r>
            <a:endParaRPr b="0" lang="it-IT" sz="1800" spc="-1" strike="noStrike">
              <a:latin typeface="Arial"/>
            </a:endParaRPr>
          </a:p>
        </p:txBody>
      </p:sp>
      <p:sp>
        <p:nvSpPr>
          <p:cNvPr id="92" name="CustomShape 4"/>
          <p:cNvSpPr/>
          <p:nvPr/>
        </p:nvSpPr>
        <p:spPr>
          <a:xfrm>
            <a:off x="3372480" y="4749120"/>
            <a:ext cx="4990680" cy="1187640"/>
          </a:xfrm>
          <a:prstGeom prst="rect">
            <a:avLst/>
          </a:prstGeom>
          <a:ln>
            <a:solidFill>
              <a:schemeClr val="bg1"/>
            </a:solidFill>
            <a:round/>
          </a:ln>
        </p:spPr>
        <p:style>
          <a:lnRef idx="2">
            <a:schemeClr val="accent1"/>
          </a:lnRef>
          <a:fillRef idx="1">
            <a:schemeClr val="lt1"/>
          </a:fillRef>
          <a:effectRef idx="0">
            <a:schemeClr val="accent1"/>
          </a:effectRef>
          <a:fontRef idx="minor"/>
        </p:style>
        <p:txBody>
          <a:bodyPr lIns="90000" rIns="90000" tIns="45000" bIns="45000">
            <a:spAutoFit/>
          </a:bodyPr>
          <a:p>
            <a:pPr>
              <a:lnSpc>
                <a:spcPct val="100000"/>
              </a:lnSpc>
            </a:pPr>
            <a:r>
              <a:rPr b="0" lang="it-IT" sz="1800" spc="-1" strike="noStrike">
                <a:solidFill>
                  <a:srgbClr val="000000"/>
                </a:solidFill>
                <a:latin typeface="Calibri"/>
              </a:rPr>
              <a:t>Vengono studiate le principali lingue comunitarie: l’inglese, quale prima lingua straniera, mentre per la seconda e terza lingua straniera l’offerta prevede la scelta fra tedesco, francese e spagnolo.</a:t>
            </a:r>
            <a:endParaRPr b="0" lang="it-IT" sz="1800" spc="-1" strike="noStrike">
              <a:latin typeface="Arial"/>
            </a:endParaRPr>
          </a:p>
        </p:txBody>
      </p:sp>
      <p:pic>
        <p:nvPicPr>
          <p:cNvPr id="93" name="Immagine 6" descr=""/>
          <p:cNvPicPr/>
          <p:nvPr/>
        </p:nvPicPr>
        <p:blipFill>
          <a:blip r:embed="rId1"/>
          <a:stretch/>
        </p:blipFill>
        <p:spPr>
          <a:xfrm>
            <a:off x="497160" y="4425120"/>
            <a:ext cx="2466720" cy="1847520"/>
          </a:xfrm>
          <a:prstGeom prst="rect">
            <a:avLst/>
          </a:prstGeom>
          <a:ln>
            <a:noFill/>
          </a:ln>
        </p:spPr>
      </p:pic>
      <p:pic>
        <p:nvPicPr>
          <p:cNvPr id="94" name="Immagine 7" descr=""/>
          <p:cNvPicPr/>
          <p:nvPr/>
        </p:nvPicPr>
        <p:blipFill>
          <a:blip r:embed="rId2"/>
          <a:stretch/>
        </p:blipFill>
        <p:spPr>
          <a:xfrm>
            <a:off x="4586400" y="1758240"/>
            <a:ext cx="4279680" cy="208260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457200" y="274680"/>
            <a:ext cx="8229240" cy="921600"/>
          </a:xfrm>
          <a:prstGeom prst="rect">
            <a:avLst/>
          </a:prstGeom>
          <a:noFill/>
          <a:ln>
            <a:noFill/>
          </a:ln>
        </p:spPr>
        <p:txBody>
          <a:bodyPr anchor="ctr">
            <a:normAutofit/>
          </a:bodyPr>
          <a:p>
            <a:pPr algn="ctr">
              <a:lnSpc>
                <a:spcPct val="100000"/>
              </a:lnSpc>
            </a:pPr>
            <a:r>
              <a:rPr b="1" lang="it-IT" sz="4800" spc="-1" strike="noStrike">
                <a:solidFill>
                  <a:srgbClr val="ff9855"/>
                </a:solidFill>
                <a:latin typeface="Calibri"/>
              </a:rPr>
              <a:t>Politica e Didattica</a:t>
            </a:r>
            <a:endParaRPr b="0" lang="it-IT" sz="4800" spc="-1" strike="noStrike">
              <a:solidFill>
                <a:srgbClr val="000000"/>
              </a:solidFill>
              <a:latin typeface="Calibri"/>
            </a:endParaRPr>
          </a:p>
        </p:txBody>
      </p:sp>
      <p:sp>
        <p:nvSpPr>
          <p:cNvPr id="96" name="CustomShape 2"/>
          <p:cNvSpPr/>
          <p:nvPr/>
        </p:nvSpPr>
        <p:spPr>
          <a:xfrm>
            <a:off x="467640" y="2117520"/>
            <a:ext cx="4104000" cy="3656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Da anni la politica didattica dell’istituto si è caratterizzata sempre più per una esplicita vocazione all’accoglienza di ogni studente, sia italiano che di origine straniera , risultano iscritti anche allievi stranieri rifugiati, diversamente abile (L. 104/92), con disturbi specifici di apprendimento (DSA – L.170/2010), in situazione di disagio personale e familiare (BES – D.M. 27.12.2012), con esigenza di ri-orientamento e orientamento per favorire il successo formativo e prevenire l’abbandono scolastico.</a:t>
            </a:r>
            <a:endParaRPr b="0" lang="it-IT" sz="1800" spc="-1" strike="noStrike">
              <a:latin typeface="Arial"/>
            </a:endParaRPr>
          </a:p>
        </p:txBody>
      </p:sp>
      <p:pic>
        <p:nvPicPr>
          <p:cNvPr id="97" name="Immagine 4" descr=""/>
          <p:cNvPicPr/>
          <p:nvPr/>
        </p:nvPicPr>
        <p:blipFill>
          <a:blip r:embed="rId1"/>
          <a:stretch/>
        </p:blipFill>
        <p:spPr>
          <a:xfrm>
            <a:off x="4779360" y="2997000"/>
            <a:ext cx="3800880" cy="252000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a:noFill/>
          <a:ln>
            <a:noFill/>
          </a:ln>
        </p:spPr>
        <p:txBody>
          <a:bodyPr anchor="ctr">
            <a:normAutofit/>
          </a:bodyPr>
          <a:p>
            <a:pPr algn="ctr">
              <a:lnSpc>
                <a:spcPct val="100000"/>
              </a:lnSpc>
            </a:pPr>
            <a:r>
              <a:rPr b="1" lang="it-IT" sz="4800" spc="-1" strike="noStrike">
                <a:solidFill>
                  <a:srgbClr val="ff9855"/>
                </a:solidFill>
                <a:latin typeface="Calibri"/>
              </a:rPr>
              <a:t>Posizione Strategica</a:t>
            </a:r>
            <a:endParaRPr b="0" lang="it-IT" sz="4800" spc="-1" strike="noStrike">
              <a:solidFill>
                <a:srgbClr val="000000"/>
              </a:solidFill>
              <a:latin typeface="Calibri"/>
            </a:endParaRPr>
          </a:p>
        </p:txBody>
      </p:sp>
      <p:sp>
        <p:nvSpPr>
          <p:cNvPr id="99" name="CustomShape 2"/>
          <p:cNvSpPr/>
          <p:nvPr/>
        </p:nvSpPr>
        <p:spPr>
          <a:xfrm>
            <a:off x="3605760" y="2198880"/>
            <a:ext cx="5430240" cy="1461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L’istituto rappresenta ormai un punto  di riferimento importante a livello provinciale e un laboratorio per la popolazione scolastica è situato nel quartiere storico di San Giacomo e si caratterizza per il forte radicamento territoriale in un quartiere ad alta immigrazione.</a:t>
            </a:r>
            <a:endParaRPr b="0" lang="it-IT" sz="1800" spc="-1" strike="noStrike">
              <a:latin typeface="Arial"/>
            </a:endParaRPr>
          </a:p>
        </p:txBody>
      </p:sp>
      <p:sp>
        <p:nvSpPr>
          <p:cNvPr id="100" name="CustomShape 3"/>
          <p:cNvSpPr/>
          <p:nvPr/>
        </p:nvSpPr>
        <p:spPr>
          <a:xfrm>
            <a:off x="581400" y="4221000"/>
            <a:ext cx="5286240" cy="17362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È il punto di riferimento a livello provinciale  per   la formazione superiore dei figli delle famiglie immigrate  grazie anche ad un’offerta formativa orientata ad un’alta professionalizzazione ed internazionalizzazione che permette agli studenti di collocarsi molto presto nel mondo del lavoro.</a:t>
            </a:r>
            <a:endParaRPr b="0" lang="it-IT" sz="1800" spc="-1" strike="noStrike">
              <a:latin typeface="Arial"/>
            </a:endParaRPr>
          </a:p>
        </p:txBody>
      </p:sp>
      <p:pic>
        <p:nvPicPr>
          <p:cNvPr id="101" name="Immagine 3" descr=""/>
          <p:cNvPicPr/>
          <p:nvPr/>
        </p:nvPicPr>
        <p:blipFill>
          <a:blip r:embed="rId1"/>
          <a:stretch/>
        </p:blipFill>
        <p:spPr>
          <a:xfrm>
            <a:off x="971640" y="1772640"/>
            <a:ext cx="2142720" cy="2142720"/>
          </a:xfrm>
          <a:prstGeom prst="rect">
            <a:avLst/>
          </a:prstGeom>
          <a:ln>
            <a:noFill/>
          </a:ln>
        </p:spPr>
      </p:pic>
      <p:pic>
        <p:nvPicPr>
          <p:cNvPr id="102" name="Immagine 4" descr=""/>
          <p:cNvPicPr/>
          <p:nvPr/>
        </p:nvPicPr>
        <p:blipFill>
          <a:blip r:embed="rId2"/>
          <a:stretch/>
        </p:blipFill>
        <p:spPr>
          <a:xfrm>
            <a:off x="6321240" y="4221000"/>
            <a:ext cx="2466720" cy="184752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467640" y="116640"/>
            <a:ext cx="8208720" cy="1142640"/>
          </a:xfrm>
          <a:prstGeom prst="rect">
            <a:avLst/>
          </a:prstGeom>
          <a:noFill/>
          <a:ln>
            <a:noFill/>
          </a:ln>
        </p:spPr>
        <p:txBody>
          <a:bodyPr anchor="ctr">
            <a:normAutofit/>
          </a:bodyPr>
          <a:p>
            <a:pPr algn="ctr">
              <a:lnSpc>
                <a:spcPct val="100000"/>
              </a:lnSpc>
            </a:pPr>
            <a:r>
              <a:rPr b="1" lang="it-IT" sz="3200" spc="-1" strike="noStrike">
                <a:solidFill>
                  <a:srgbClr val="ff9855"/>
                </a:solidFill>
                <a:latin typeface="Calibri"/>
              </a:rPr>
              <a:t>PIANI DI MOBILITA’ EUROPEA:</a:t>
            </a:r>
            <a:br/>
            <a:r>
              <a:rPr b="1" lang="it-IT" sz="3200" spc="-1" strike="noStrike">
                <a:solidFill>
                  <a:srgbClr val="ff9855"/>
                </a:solidFill>
                <a:latin typeface="Calibri"/>
              </a:rPr>
              <a:t>BISOGNI E OBIETTIVI</a:t>
            </a:r>
            <a:endParaRPr b="0" lang="it-IT" sz="3200" spc="-1" strike="noStrike">
              <a:solidFill>
                <a:srgbClr val="000000"/>
              </a:solidFill>
              <a:latin typeface="Calibri"/>
            </a:endParaRPr>
          </a:p>
        </p:txBody>
      </p:sp>
      <p:sp>
        <p:nvSpPr>
          <p:cNvPr id="104" name="CustomShape 2"/>
          <p:cNvSpPr/>
          <p:nvPr/>
        </p:nvSpPr>
        <p:spPr>
          <a:xfrm>
            <a:off x="3420000" y="1436400"/>
            <a:ext cx="5472360" cy="2010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Il piano intende potenziare tutte le professionalità presenti nell’istituto, dal Dirigente Scolastico, ai docenti, al personale amministrativo e ausiliario tramite la partecipazione ad attività formative di breve durata, in quanto le criticità rilevate nel sostituire il personale assente non consentono una partecipazione più lunga.  </a:t>
            </a:r>
            <a:endParaRPr b="0" lang="it-IT" sz="1800" spc="-1" strike="noStrike">
              <a:latin typeface="Arial"/>
            </a:endParaRPr>
          </a:p>
          <a:p>
            <a:pPr>
              <a:lnSpc>
                <a:spcPct val="100000"/>
              </a:lnSpc>
            </a:pPr>
            <a:endParaRPr b="0" lang="it-IT" sz="1800" spc="-1" strike="noStrike">
              <a:latin typeface="Arial"/>
            </a:endParaRPr>
          </a:p>
        </p:txBody>
      </p:sp>
      <p:sp>
        <p:nvSpPr>
          <p:cNvPr id="105" name="CustomShape 3"/>
          <p:cNvSpPr/>
          <p:nvPr/>
        </p:nvSpPr>
        <p:spPr>
          <a:xfrm>
            <a:off x="467640" y="3789000"/>
            <a:ext cx="8064360" cy="9133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Calibri"/>
              </a:rPr>
              <a:t>Si rileva la necessità di un’azione formativa a 360 gradi di tutte le componenti del personale scolastico; pertanto alla luce dei suddetti dati d’istituto si individuano bisogni e necessità di intervento nelle seguenti aree:</a:t>
            </a:r>
            <a:endParaRPr b="0" lang="it-IT" sz="1800" spc="-1" strike="noStrike">
              <a:latin typeface="Arial"/>
            </a:endParaRPr>
          </a:p>
        </p:txBody>
      </p:sp>
      <p:sp>
        <p:nvSpPr>
          <p:cNvPr id="106" name="CustomShape 4"/>
          <p:cNvSpPr/>
          <p:nvPr/>
        </p:nvSpPr>
        <p:spPr>
          <a:xfrm>
            <a:off x="1727640" y="4941000"/>
            <a:ext cx="5508360" cy="1187640"/>
          </a:xfrm>
          <a:prstGeom prst="rect">
            <a:avLst/>
          </a:prstGeom>
          <a:noFill/>
          <a:ln>
            <a:noFill/>
          </a:ln>
        </p:spPr>
        <p:style>
          <a:lnRef idx="0"/>
          <a:fillRef idx="0"/>
          <a:effectRef idx="0"/>
          <a:fontRef idx="minor"/>
        </p:style>
        <p:txBody>
          <a:bodyPr lIns="90000" rIns="90000" tIns="45000" bIns="45000">
            <a:spAutoFit/>
          </a:bodyPr>
          <a:p>
            <a:pPr marL="285840" indent="-285480">
              <a:lnSpc>
                <a:spcPct val="100000"/>
              </a:lnSpc>
              <a:buClr>
                <a:srgbClr val="000000"/>
              </a:buClr>
              <a:buFont typeface="Arial"/>
              <a:buChar char="•"/>
            </a:pPr>
            <a:r>
              <a:rPr b="1" lang="it-IT" sz="1800" spc="-1" strike="noStrike">
                <a:solidFill>
                  <a:srgbClr val="000000"/>
                </a:solidFill>
                <a:latin typeface="Calibri"/>
              </a:rPr>
              <a:t>INTERNAZIONALIZZAZIONE e MODERNIZZAZIONE</a:t>
            </a:r>
            <a:r>
              <a:rPr b="0" lang="it-IT" sz="1800" spc="-1" strike="noStrike">
                <a:solidFill>
                  <a:srgbClr val="000000"/>
                </a:solidFill>
                <a:latin typeface="Calibri"/>
              </a:rPr>
              <a:t> </a:t>
            </a:r>
            <a:endParaRPr b="0" lang="it-IT" sz="1800" spc="-1" strike="noStrike">
              <a:latin typeface="Arial"/>
            </a:endParaRPr>
          </a:p>
          <a:p>
            <a:pPr marL="285840" indent="-285480">
              <a:lnSpc>
                <a:spcPct val="100000"/>
              </a:lnSpc>
              <a:buClr>
                <a:srgbClr val="000000"/>
              </a:buClr>
              <a:buFont typeface="Arial"/>
              <a:buChar char="•"/>
            </a:pPr>
            <a:r>
              <a:rPr b="1" lang="it-IT" sz="1800" spc="-1" strike="noStrike">
                <a:solidFill>
                  <a:srgbClr val="000000"/>
                </a:solidFill>
                <a:latin typeface="Calibri"/>
              </a:rPr>
              <a:t>IMPLEMENTAZIONE QUALITATIVA DEGLI INTERVENTI PER IL SUCCESSO FORMATIVO</a:t>
            </a:r>
            <a:endParaRPr b="0" lang="it-IT" sz="1800" spc="-1" strike="noStrike">
              <a:latin typeface="Arial"/>
            </a:endParaRPr>
          </a:p>
          <a:p>
            <a:pPr marL="285840" indent="-285480">
              <a:lnSpc>
                <a:spcPct val="100000"/>
              </a:lnSpc>
              <a:buClr>
                <a:srgbClr val="000000"/>
              </a:buClr>
              <a:buFont typeface="Arial"/>
              <a:buChar char="•"/>
            </a:pPr>
            <a:r>
              <a:rPr b="1" lang="it-IT" sz="1800" spc="-1" strike="noStrike">
                <a:solidFill>
                  <a:srgbClr val="000000"/>
                </a:solidFill>
                <a:latin typeface="Calibri"/>
              </a:rPr>
              <a:t>IMPATTO ATTESO</a:t>
            </a:r>
            <a:endParaRPr b="0" lang="it-IT" sz="1800" spc="-1" strike="noStrike">
              <a:latin typeface="Arial"/>
            </a:endParaRPr>
          </a:p>
        </p:txBody>
      </p:sp>
      <p:pic>
        <p:nvPicPr>
          <p:cNvPr id="107" name="Immagine 8" descr=""/>
          <p:cNvPicPr/>
          <p:nvPr/>
        </p:nvPicPr>
        <p:blipFill>
          <a:blip r:embed="rId1"/>
          <a:stretch/>
        </p:blipFill>
        <p:spPr>
          <a:xfrm>
            <a:off x="336960" y="1436400"/>
            <a:ext cx="3082680" cy="172620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467640" y="476640"/>
            <a:ext cx="8280720" cy="51696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2800" spc="-1" strike="noStrike">
                <a:solidFill>
                  <a:srgbClr val="ff9855"/>
                </a:solidFill>
                <a:latin typeface="Calibri"/>
              </a:rPr>
              <a:t>INTERNAZIONALIZZAZIONE e MODERNIZZAZIONE</a:t>
            </a:r>
            <a:endParaRPr b="0" lang="it-IT" sz="2800" spc="-1" strike="noStrike">
              <a:latin typeface="Arial"/>
            </a:endParaRPr>
          </a:p>
        </p:txBody>
      </p:sp>
      <p:sp>
        <p:nvSpPr>
          <p:cNvPr id="109" name="CustomShape 2"/>
          <p:cNvSpPr/>
          <p:nvPr/>
        </p:nvSpPr>
        <p:spPr>
          <a:xfrm>
            <a:off x="899640" y="1124640"/>
            <a:ext cx="7344360" cy="1461960"/>
          </a:xfrm>
          <a:prstGeom prst="rect">
            <a:avLst/>
          </a:prstGeom>
          <a:ln>
            <a:solidFill>
              <a:schemeClr val="bg1"/>
            </a:solidFill>
            <a:round/>
          </a:ln>
        </p:spPr>
        <p:style>
          <a:lnRef idx="2">
            <a:schemeClr val="accent6"/>
          </a:lnRef>
          <a:fillRef idx="1">
            <a:schemeClr val="lt1"/>
          </a:fillRef>
          <a:effectRef idx="0">
            <a:schemeClr val="accent6"/>
          </a:effectRef>
          <a:fontRef idx="minor"/>
        </p:style>
        <p:txBody>
          <a:bodyPr lIns="90000" rIns="90000" tIns="45000" bIns="45000">
            <a:spAutoFit/>
          </a:bodyPr>
          <a:p>
            <a:pPr>
              <a:lnSpc>
                <a:spcPct val="100000"/>
              </a:lnSpc>
            </a:pPr>
            <a:r>
              <a:rPr b="0" lang="it-IT" sz="1800" spc="-1" strike="noStrike">
                <a:solidFill>
                  <a:srgbClr val="000000"/>
                </a:solidFill>
                <a:latin typeface="Calibri"/>
              </a:rPr>
              <a:t>In relazione alle competenze di comunicazione nelle lingue straniere e l’utilizzo funzionale delle nuove tecnologie (TIC). Tali competenze devono essere acquisite da tutte le componenti del personale (docenti e personale non docente), in quanto le stesse sono richieste e ben si inseriscono nella dimensione europea dell’istituto.</a:t>
            </a:r>
            <a:endParaRPr b="0" lang="it-IT" sz="1800" spc="-1" strike="noStrike">
              <a:latin typeface="Arial"/>
            </a:endParaRPr>
          </a:p>
        </p:txBody>
      </p:sp>
      <p:sp>
        <p:nvSpPr>
          <p:cNvPr id="110" name="CustomShape 3"/>
          <p:cNvSpPr/>
          <p:nvPr/>
        </p:nvSpPr>
        <p:spPr>
          <a:xfrm>
            <a:off x="467640" y="2997000"/>
            <a:ext cx="8136720" cy="5778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3200" spc="-1" strike="noStrike">
                <a:solidFill>
                  <a:srgbClr val="ff9855"/>
                </a:solidFill>
                <a:latin typeface="Calibri"/>
              </a:rPr>
              <a:t>IMPATTO ATTESO </a:t>
            </a:r>
            <a:endParaRPr b="0" lang="it-IT" sz="3200" spc="-1" strike="noStrike">
              <a:latin typeface="Arial"/>
            </a:endParaRPr>
          </a:p>
        </p:txBody>
      </p:sp>
      <p:sp>
        <p:nvSpPr>
          <p:cNvPr id="111" name="CustomShape 4"/>
          <p:cNvSpPr/>
          <p:nvPr/>
        </p:nvSpPr>
        <p:spPr>
          <a:xfrm>
            <a:off x="899640" y="3717000"/>
            <a:ext cx="7560360" cy="2284920"/>
          </a:xfrm>
          <a:prstGeom prst="rect">
            <a:avLst/>
          </a:prstGeom>
          <a:ln>
            <a:solidFill>
              <a:schemeClr val="bg1"/>
            </a:solidFill>
            <a:round/>
          </a:ln>
        </p:spPr>
        <p:style>
          <a:lnRef idx="2">
            <a:schemeClr val="accent6"/>
          </a:lnRef>
          <a:fillRef idx="1">
            <a:schemeClr val="lt1"/>
          </a:fillRef>
          <a:effectRef idx="0">
            <a:schemeClr val="accent6"/>
          </a:effectRef>
          <a:fontRef idx="minor"/>
        </p:style>
        <p:txBody>
          <a:bodyPr lIns="90000" rIns="90000" tIns="45000" bIns="45000">
            <a:spAutoFit/>
          </a:bodyPr>
          <a:p>
            <a:pPr>
              <a:lnSpc>
                <a:spcPct val="100000"/>
              </a:lnSpc>
            </a:pPr>
            <a:r>
              <a:rPr b="0" lang="it-IT" sz="1800" spc="-1" strike="noStrike">
                <a:solidFill>
                  <a:srgbClr val="000000"/>
                </a:solidFill>
                <a:latin typeface="Calibri"/>
              </a:rPr>
              <a:t>L’impatto atteso sarà verificato sia a livello individuale che d’istituto. A livello individuale/interpersonale i partecipanti avranno acquisito maggiori competenze relazionali e personali, derivanti dall’esperienza in un contesto multiculturale e in una dimensione europea.   </a:t>
            </a:r>
            <a:endParaRPr b="0" lang="it-IT" sz="1800" spc="-1" strike="noStrike">
              <a:latin typeface="Arial"/>
            </a:endParaRPr>
          </a:p>
          <a:p>
            <a:pPr>
              <a:lnSpc>
                <a:spcPct val="100000"/>
              </a:lnSpc>
            </a:pPr>
            <a:r>
              <a:rPr b="0" lang="it-IT" sz="1800" spc="-1" strike="noStrike">
                <a:solidFill>
                  <a:srgbClr val="000000"/>
                </a:solidFill>
                <a:latin typeface="Calibri"/>
              </a:rPr>
              <a:t>A livello d’istituto, le aumentate competenze didattiche acquisite dai docenti nei vari campi individuati  diventeranno parte integrante del Piano dell’Offerta Formativa, ampliando la stessa tramite una  rivisitazione della didattica quotidiana, favorendo l’approccio interculturale.</a:t>
            </a: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283320" y="260640"/>
            <a:ext cx="8280720" cy="10652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it-IT" sz="3200" spc="-1" strike="noStrike">
                <a:solidFill>
                  <a:srgbClr val="ff9855"/>
                </a:solidFill>
                <a:latin typeface="Calibri"/>
              </a:rPr>
              <a:t>IMPLEMENTAZIONE QUALITATIVA DEGLI INTERVENTI PER IL SUCCESSO FORMATIVO</a:t>
            </a:r>
            <a:endParaRPr b="0" lang="it-IT" sz="3200" spc="-1" strike="noStrike">
              <a:latin typeface="Arial"/>
            </a:endParaRPr>
          </a:p>
        </p:txBody>
      </p:sp>
      <p:sp>
        <p:nvSpPr>
          <p:cNvPr id="113" name="CustomShape 2"/>
          <p:cNvSpPr/>
          <p:nvPr/>
        </p:nvSpPr>
        <p:spPr>
          <a:xfrm>
            <a:off x="283320" y="1383120"/>
            <a:ext cx="6480360" cy="1461960"/>
          </a:xfrm>
          <a:prstGeom prst="rect">
            <a:avLst/>
          </a:prstGeom>
          <a:noFill/>
          <a:ln>
            <a:noFill/>
          </a:ln>
        </p:spPr>
        <p:style>
          <a:lnRef idx="0"/>
          <a:fillRef idx="0"/>
          <a:effectRef idx="0"/>
          <a:fontRef idx="minor"/>
        </p:style>
        <p:txBody>
          <a:bodyPr lIns="90000" rIns="90000" tIns="45000" bIns="45000">
            <a:spAutoFit/>
          </a:bodyPr>
          <a:p>
            <a:pPr marL="285840" indent="-285480">
              <a:lnSpc>
                <a:spcPct val="100000"/>
              </a:lnSpc>
              <a:buClr>
                <a:srgbClr val="000000"/>
              </a:buClr>
              <a:buFont typeface="Arial"/>
              <a:buChar char="•"/>
            </a:pPr>
            <a:r>
              <a:rPr b="0" lang="it-IT" sz="1800" spc="-1" strike="noStrike">
                <a:solidFill>
                  <a:srgbClr val="000000"/>
                </a:solidFill>
                <a:latin typeface="Calibri"/>
              </a:rPr>
              <a:t>Di tutti gli studenti, migliorando e diffondendo ai team docenti l’approccio didattico rispetto agli special needs , attraverso l’innovazione della relazione didattico-educativa, in particolare con le metodologie di coinvolgimento attivo, l’utilizzo costante delle TIC e la didattica laboratoriale, la metodologia CLIL. </a:t>
            </a:r>
            <a:endParaRPr b="0" lang="it-IT" sz="1800" spc="-1" strike="noStrike">
              <a:latin typeface="Arial"/>
            </a:endParaRPr>
          </a:p>
        </p:txBody>
      </p:sp>
      <p:sp>
        <p:nvSpPr>
          <p:cNvPr id="114" name="CustomShape 3"/>
          <p:cNvSpPr/>
          <p:nvPr/>
        </p:nvSpPr>
        <p:spPr>
          <a:xfrm>
            <a:off x="3564000" y="3285000"/>
            <a:ext cx="5256360" cy="3382200"/>
          </a:xfrm>
          <a:prstGeom prst="rect">
            <a:avLst/>
          </a:prstGeom>
          <a:noFill/>
          <a:ln>
            <a:noFill/>
          </a:ln>
        </p:spPr>
        <p:style>
          <a:lnRef idx="0"/>
          <a:fillRef idx="0"/>
          <a:effectRef idx="0"/>
          <a:fontRef idx="minor"/>
        </p:style>
        <p:txBody>
          <a:bodyPr lIns="90000" rIns="90000" tIns="45000" bIns="45000">
            <a:spAutoFit/>
          </a:bodyPr>
          <a:p>
            <a:pPr marL="285840" indent="-285480">
              <a:lnSpc>
                <a:spcPct val="100000"/>
              </a:lnSpc>
              <a:buClr>
                <a:srgbClr val="000000"/>
              </a:buClr>
              <a:buFont typeface="Arial"/>
              <a:buChar char="•"/>
            </a:pPr>
            <a:r>
              <a:rPr b="0" lang="it-IT" sz="1800" spc="-1" strike="noStrike">
                <a:solidFill>
                  <a:srgbClr val="000000"/>
                </a:solidFill>
                <a:latin typeface="Calibri"/>
              </a:rPr>
              <a:t>Le nuove buone prassi didattiche e organizzative, rivolte a tutti gli studenti frequentanti l’istituto, creeranno negli stessi una visione positiva del sé e il superamento di situazioni di disagio personale, con l’obiettivo di prevenire il precoce abbandono scolastico, potenziando le competenze sociali e professionali necessarie per un inserimento nel mondo del lavoro alla fine del percorso scolastico, consolidando l’acquisizione delle competenze chiave di cittadinanza europea e quelle specifiche previste dalle nuove linee guida per gli istituti tecnici e professionali.</a:t>
            </a:r>
            <a:endParaRPr b="0" lang="it-IT" sz="1800" spc="-1" strike="noStrike">
              <a:latin typeface="Arial"/>
            </a:endParaRPr>
          </a:p>
        </p:txBody>
      </p:sp>
      <p:pic>
        <p:nvPicPr>
          <p:cNvPr id="115" name="Immagine 6" descr=""/>
          <p:cNvPicPr/>
          <p:nvPr/>
        </p:nvPicPr>
        <p:blipFill>
          <a:blip r:embed="rId1"/>
          <a:stretch/>
        </p:blipFill>
        <p:spPr>
          <a:xfrm>
            <a:off x="179640" y="4005000"/>
            <a:ext cx="3744000" cy="174096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467640" y="404640"/>
            <a:ext cx="6912360" cy="4525560"/>
          </a:xfrm>
          <a:prstGeom prst="rect">
            <a:avLst/>
          </a:prstGeom>
          <a:noFill/>
          <a:ln>
            <a:noFill/>
          </a:ln>
        </p:spPr>
        <p:txBody>
          <a:bodyPr>
            <a:normAutofit fontScale="71000"/>
          </a:bodyPr>
          <a:p>
            <a:pPr marL="343080" indent="-342720">
              <a:lnSpc>
                <a:spcPct val="100000"/>
              </a:lnSpc>
              <a:spcBef>
                <a:spcPts val="641"/>
              </a:spcBef>
              <a:spcAft>
                <a:spcPts val="799"/>
              </a:spcAft>
              <a:buClr>
                <a:srgbClr val="000000"/>
              </a:buClr>
              <a:buFont typeface="Arial"/>
              <a:buChar char="•"/>
            </a:pPr>
            <a:r>
              <a:rPr b="0" lang="it-IT" sz="3200" spc="-1" strike="noStrike">
                <a:solidFill>
                  <a:srgbClr val="000000"/>
                </a:solidFill>
                <a:latin typeface="Calibri"/>
              </a:rPr>
              <a:t>La dimensione europea e il contesto globalizzato in cui si muove l’istituto,  rappresentano la carta identitaria dei bisogni dello stesso.</a:t>
            </a:r>
            <a:endParaRPr b="0" lang="it-IT" sz="3200" spc="-1" strike="noStrike">
              <a:solidFill>
                <a:srgbClr val="000000"/>
              </a:solidFill>
              <a:latin typeface="Calibri"/>
            </a:endParaRPr>
          </a:p>
          <a:p>
            <a:pPr marL="343080" indent="-342720">
              <a:lnSpc>
                <a:spcPct val="100000"/>
              </a:lnSpc>
              <a:spcBef>
                <a:spcPts val="641"/>
              </a:spcBef>
              <a:spcAft>
                <a:spcPts val="799"/>
              </a:spcAft>
              <a:buClr>
                <a:srgbClr val="000000"/>
              </a:buClr>
              <a:buFont typeface="Arial"/>
              <a:buChar char="•"/>
            </a:pPr>
            <a:r>
              <a:rPr b="0" lang="it-IT" sz="3200" spc="-1" strike="noStrike">
                <a:solidFill>
                  <a:srgbClr val="000000"/>
                </a:solidFill>
                <a:latin typeface="Calibri"/>
              </a:rPr>
              <a:t>Nasce quindi l’esigenza di sviluppare un piano di internazionalizzazione che presenti scelte strategiche di miglioramento e proiezione internazionale basati su una solida formazione di tutto il personale della scuola e scelte tese a favorire il successo formativo e professionale dell’utenza.</a:t>
            </a:r>
            <a:endParaRPr b="0" lang="it-IT" sz="3200" spc="-1" strike="noStrike">
              <a:solidFill>
                <a:srgbClr val="000000"/>
              </a:solidFill>
              <a:latin typeface="Calibri"/>
            </a:endParaRPr>
          </a:p>
        </p:txBody>
      </p:sp>
      <p:pic>
        <p:nvPicPr>
          <p:cNvPr id="117" name="Immagine 3" descr=""/>
          <p:cNvPicPr/>
          <p:nvPr/>
        </p:nvPicPr>
        <p:blipFill>
          <a:blip r:embed="rId1"/>
          <a:stretch/>
        </p:blipFill>
        <p:spPr>
          <a:xfrm>
            <a:off x="5508000" y="4397400"/>
            <a:ext cx="2932560" cy="2277000"/>
          </a:xfrm>
          <a:prstGeom prst="rect">
            <a:avLst/>
          </a:prstGeom>
          <a:ln>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467640" y="548640"/>
            <a:ext cx="8229240" cy="921600"/>
          </a:xfrm>
          <a:prstGeom prst="rect">
            <a:avLst/>
          </a:prstGeom>
          <a:noFill/>
          <a:ln>
            <a:noFill/>
          </a:ln>
        </p:spPr>
        <p:txBody>
          <a:bodyPr anchor="ctr">
            <a:noAutofit/>
          </a:bodyPr>
          <a:p>
            <a:pPr>
              <a:lnSpc>
                <a:spcPct val="100000"/>
              </a:lnSpc>
            </a:pPr>
            <a:r>
              <a:rPr b="1" lang="it-IT" sz="3600" spc="-1" strike="noStrike">
                <a:solidFill>
                  <a:srgbClr val="ff9855"/>
                </a:solidFill>
                <a:latin typeface="Calibri"/>
              </a:rPr>
              <a:t>AREE DI MIGLIORAMENTO PREVISTE:</a:t>
            </a:r>
            <a:br/>
            <a:endParaRPr b="0" lang="it-IT" sz="3600" spc="-1" strike="noStrike">
              <a:solidFill>
                <a:srgbClr val="000000"/>
              </a:solidFill>
              <a:latin typeface="Calibri"/>
            </a:endParaRPr>
          </a:p>
        </p:txBody>
      </p:sp>
      <p:sp>
        <p:nvSpPr>
          <p:cNvPr id="119" name="CustomShape 2"/>
          <p:cNvSpPr/>
          <p:nvPr/>
        </p:nvSpPr>
        <p:spPr>
          <a:xfrm>
            <a:off x="395640" y="1556640"/>
            <a:ext cx="7992360" cy="4514760"/>
          </a:xfrm>
          <a:prstGeom prst="rect">
            <a:avLst/>
          </a:prstGeom>
          <a:noFill/>
          <a:ln>
            <a:noFill/>
          </a:ln>
        </p:spPr>
        <p:style>
          <a:lnRef idx="0"/>
          <a:fillRef idx="0"/>
          <a:effectRef idx="0"/>
          <a:fontRef idx="minor"/>
        </p:style>
        <p:txBody>
          <a:bodyPr lIns="90000" rIns="90000" tIns="45000" bIns="45000">
            <a:spAutoFit/>
          </a:bodyPr>
          <a:p>
            <a:pPr marL="285840" indent="-285480">
              <a:lnSpc>
                <a:spcPct val="100000"/>
              </a:lnSpc>
              <a:spcBef>
                <a:spcPts val="799"/>
              </a:spcBef>
              <a:spcAft>
                <a:spcPts val="601"/>
              </a:spcAft>
              <a:buClr>
                <a:srgbClr val="000000"/>
              </a:buClr>
              <a:buFont typeface="Arial"/>
              <a:buChar char="•"/>
            </a:pPr>
            <a:r>
              <a:rPr b="0" lang="it-IT" sz="1800" spc="-1" strike="noStrike">
                <a:solidFill>
                  <a:srgbClr val="000000"/>
                </a:solidFill>
                <a:latin typeface="Calibri"/>
              </a:rPr>
              <a:t>Lingua Inglese livello di base, intermedio e avanzato: per qualificare l’insegnamento della lingua inglese sia per i docenti curricolari che per i docenti di sostegno; rafforzare i contatti internazionali e la ricaduta didattica; promuovere nuove collaborazioni; internazionalizzazione dell’Istituto.</a:t>
            </a:r>
            <a:endParaRPr b="0" lang="it-IT" sz="1800" spc="-1" strike="noStrike">
              <a:latin typeface="Arial"/>
            </a:endParaRPr>
          </a:p>
          <a:p>
            <a:pPr marL="285840" indent="-285480">
              <a:lnSpc>
                <a:spcPct val="100000"/>
              </a:lnSpc>
              <a:spcBef>
                <a:spcPts val="799"/>
              </a:spcBef>
              <a:buClr>
                <a:srgbClr val="000000"/>
              </a:buClr>
              <a:buFont typeface="Arial"/>
              <a:buChar char="•"/>
            </a:pPr>
            <a:r>
              <a:rPr b="0" lang="it-IT" sz="1800" spc="-1" strike="noStrike">
                <a:solidFill>
                  <a:srgbClr val="000000"/>
                </a:solidFill>
                <a:latin typeface="Calibri"/>
              </a:rPr>
              <a:t>Lingua Spagnola, Lingua Francese e Lingua Tedesca livelli di base, intermedio  e avanzato: per qualificare l’insegnamento della lingua spagnola, francese e tedesca; rafforzare i contatti internazionali e la ricaduta didattica; promuovere nuove collaborazioni; internazionalizzazione dell’Istituto.</a:t>
            </a:r>
            <a:endParaRPr b="0" lang="it-IT" sz="1800" spc="-1" strike="noStrike">
              <a:latin typeface="Arial"/>
            </a:endParaRPr>
          </a:p>
          <a:p>
            <a:pPr marL="285840" indent="-285480">
              <a:lnSpc>
                <a:spcPct val="100000"/>
              </a:lnSpc>
              <a:spcBef>
                <a:spcPts val="799"/>
              </a:spcBef>
              <a:buClr>
                <a:srgbClr val="000000"/>
              </a:buClr>
              <a:buFont typeface="Arial"/>
              <a:buChar char="•"/>
            </a:pPr>
            <a:r>
              <a:rPr b="0" lang="it-IT" sz="1800" spc="-1" strike="noStrike">
                <a:solidFill>
                  <a:srgbClr val="000000"/>
                </a:solidFill>
                <a:latin typeface="Calibri"/>
              </a:rPr>
              <a:t>Metodologia CLIL: per promuovere le sperimentazioni in classe.</a:t>
            </a:r>
            <a:endParaRPr b="0" lang="it-IT" sz="1800" spc="-1" strike="noStrike">
              <a:latin typeface="Arial"/>
            </a:endParaRPr>
          </a:p>
          <a:p>
            <a:pPr marL="285840" indent="-285480">
              <a:lnSpc>
                <a:spcPct val="100000"/>
              </a:lnSpc>
              <a:spcBef>
                <a:spcPts val="799"/>
              </a:spcBef>
              <a:buClr>
                <a:srgbClr val="000000"/>
              </a:buClr>
              <a:buFont typeface="Arial"/>
              <a:buChar char="•"/>
            </a:pPr>
            <a:r>
              <a:rPr b="0" lang="it-IT" sz="1800" spc="-1" strike="noStrike">
                <a:solidFill>
                  <a:srgbClr val="000000"/>
                </a:solidFill>
                <a:latin typeface="Calibri"/>
              </a:rPr>
              <a:t>Uso di ICT per gli Special Needs: nell’insegnamento e nella pratica quotidiana per sviluppare le competenze digitali degli insegnanti e degli studenti con Special Needs</a:t>
            </a:r>
            <a:endParaRPr b="0" lang="it-IT" sz="1800" spc="-1" strike="noStrike">
              <a:latin typeface="Arial"/>
            </a:endParaRPr>
          </a:p>
          <a:p>
            <a:pPr marL="285840" indent="-285480">
              <a:lnSpc>
                <a:spcPct val="100000"/>
              </a:lnSpc>
              <a:spcBef>
                <a:spcPts val="799"/>
              </a:spcBef>
              <a:buClr>
                <a:srgbClr val="000000"/>
              </a:buClr>
              <a:buFont typeface="Arial"/>
              <a:buChar char="•"/>
            </a:pPr>
            <a:r>
              <a:rPr b="0" lang="it-IT" sz="1800" spc="-1" strike="noStrike">
                <a:solidFill>
                  <a:srgbClr val="000000"/>
                </a:solidFill>
                <a:latin typeface="Calibri"/>
              </a:rPr>
              <a:t>Comunicazione Professionale: per le relazioni e la gestione delle risorse umane.</a:t>
            </a:r>
            <a:endParaRPr b="0" lang="it-IT" sz="1800" spc="-1" strike="noStrike">
              <a:latin typeface="Arial"/>
            </a:endParaRPr>
          </a:p>
          <a:p>
            <a:pPr marL="285840" indent="-285480">
              <a:lnSpc>
                <a:spcPct val="100000"/>
              </a:lnSpc>
              <a:spcBef>
                <a:spcPts val="799"/>
              </a:spcBef>
              <a:buClr>
                <a:srgbClr val="000000"/>
              </a:buClr>
              <a:buFont typeface="Arial"/>
              <a:buChar char="•"/>
            </a:pPr>
            <a:r>
              <a:rPr b="0" lang="it-IT" sz="1800" spc="-1" strike="noStrike">
                <a:solidFill>
                  <a:srgbClr val="000000"/>
                </a:solidFill>
                <a:latin typeface="Calibri"/>
              </a:rPr>
              <a:t>Internazionalizzazione: per formulare un buon Piano di Sviluppo Europeo.</a:t>
            </a:r>
            <a:endParaRPr b="0" lang="it-IT"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Solstice</Template>
  <TotalTime>238</TotalTime>
  <Application>LibreOffice/6.2.4.2$Windows_X86_64 LibreOffice_project/2412653d852ce75f65fbfa83fb7e7b669a126d64</Application>
  <Words>1477</Words>
  <Paragraphs>94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2019-06-05T07:11:38Z</dcterms:created>
  <dc:creator>Messina Alessandro</dc:creator>
  <dc:description/>
  <dc:language>it-IT</dc:language>
  <cp:lastModifiedBy>Alessandro</cp:lastModifiedBy>
  <dcterms:modified xsi:type="dcterms:W3CDTF">2019-06-08T10:27:13Z</dcterms:modified>
  <cp:revision>25</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Presentazione su schermo (4:3)</vt:lpwstr>
  </property>
  <property fmtid="{D5CDD505-2E9C-101B-9397-08002B2CF9AE}" pid="9" name="ScaleCrop">
    <vt:bool>0</vt:bool>
  </property>
  <property fmtid="{D5CDD505-2E9C-101B-9397-08002B2CF9AE}" pid="10" name="ShareDoc">
    <vt:bool>0</vt:bool>
  </property>
  <property fmtid="{D5CDD505-2E9C-101B-9397-08002B2CF9AE}" pid="11" name="Slides">
    <vt:i4>18</vt:i4>
  </property>
</Properties>
</file>